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2" r:id="rId3"/>
    <p:sldId id="271" r:id="rId4"/>
    <p:sldId id="257" r:id="rId5"/>
    <p:sldId id="260" r:id="rId6"/>
    <p:sldId id="261" r:id="rId7"/>
    <p:sldId id="263" r:id="rId8"/>
    <p:sldId id="268" r:id="rId9"/>
    <p:sldId id="264" r:id="rId10"/>
    <p:sldId id="267" r:id="rId11"/>
    <p:sldId id="269" r:id="rId12"/>
    <p:sldId id="265" r:id="rId13"/>
    <p:sldId id="270" r:id="rId14"/>
    <p:sldId id="272"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12083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9EAA32-BD7B-480F-8691-0F1651A630BA}"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210948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1483958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59170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2559093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447086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289636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397511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88557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417864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400063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9EAA32-BD7B-480F-8691-0F1651A630BA}"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6618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9EAA32-BD7B-480F-8691-0F1651A630BA}" type="datetimeFigureOut">
              <a:rPr lang="en-IN" smtClean="0"/>
              <a:t>06-05-2022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1332909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3001144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4009402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99EAA32-BD7B-480F-8691-0F1651A630BA}" type="datetimeFigureOut">
              <a:rPr lang="en-IN" smtClean="0"/>
              <a:t>06-05-2022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349250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9EAA32-BD7B-480F-8691-0F1651A630BA}"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D83DE-3683-45F6-BB05-D0A6FBFB0DDA}" type="slidenum">
              <a:rPr lang="en-IN" smtClean="0"/>
              <a:t>‹#›</a:t>
            </a:fld>
            <a:endParaRPr lang="en-IN"/>
          </a:p>
        </p:txBody>
      </p:sp>
    </p:spTree>
    <p:extLst>
      <p:ext uri="{BB962C8B-B14F-4D97-AF65-F5344CB8AC3E}">
        <p14:creationId xmlns:p14="http://schemas.microsoft.com/office/powerpoint/2010/main" val="645416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99EAA32-BD7B-480F-8691-0F1651A630BA}" type="datetimeFigureOut">
              <a:rPr lang="en-IN" smtClean="0"/>
              <a:t>06-05-2022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5D83DE-3683-45F6-BB05-D0A6FBFB0DDA}" type="slidenum">
              <a:rPr lang="en-IN" smtClean="0"/>
              <a:t>‹#›</a:t>
            </a:fld>
            <a:endParaRPr lang="en-IN"/>
          </a:p>
        </p:txBody>
      </p:sp>
    </p:spTree>
    <p:extLst>
      <p:ext uri="{BB962C8B-B14F-4D97-AF65-F5344CB8AC3E}">
        <p14:creationId xmlns:p14="http://schemas.microsoft.com/office/powerpoint/2010/main" val="232078333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D409-7B99-4597-AF70-5914933A9757}"/>
              </a:ext>
            </a:extLst>
          </p:cNvPr>
          <p:cNvSpPr>
            <a:spLocks noGrp="1"/>
          </p:cNvSpPr>
          <p:nvPr>
            <p:ph type="ctrTitle"/>
          </p:nvPr>
        </p:nvSpPr>
        <p:spPr/>
        <p:txBody>
          <a:bodyPr/>
          <a:lstStyle/>
          <a:p>
            <a:r>
              <a:rPr lang="en-US" dirty="0"/>
              <a:t>Bengali Sign Language</a:t>
            </a:r>
            <a:endParaRPr lang="en-IN" dirty="0"/>
          </a:p>
        </p:txBody>
      </p:sp>
      <p:sp>
        <p:nvSpPr>
          <p:cNvPr id="3" name="Subtitle 2">
            <a:extLst>
              <a:ext uri="{FF2B5EF4-FFF2-40B4-BE49-F238E27FC236}">
                <a16:creationId xmlns:a16="http://schemas.microsoft.com/office/drawing/2014/main" id="{4D59FAA3-17C6-4C19-9C0C-D62158106F79}"/>
              </a:ext>
            </a:extLst>
          </p:cNvPr>
          <p:cNvSpPr>
            <a:spLocks noGrp="1"/>
          </p:cNvSpPr>
          <p:nvPr>
            <p:ph type="subTitle" idx="1"/>
          </p:nvPr>
        </p:nvSpPr>
        <p:spPr>
          <a:xfrm>
            <a:off x="1507067" y="4850933"/>
            <a:ext cx="7766936" cy="1807042"/>
          </a:xfrm>
        </p:spPr>
        <p:txBody>
          <a:bodyPr>
            <a:normAutofit fontScale="70000" lnSpcReduction="20000"/>
          </a:bodyPr>
          <a:lstStyle/>
          <a:p>
            <a:pPr algn="l"/>
            <a:r>
              <a:rPr lang="en-US" dirty="0"/>
              <a:t>Anamika Dey </a:t>
            </a:r>
          </a:p>
          <a:p>
            <a:pPr algn="l"/>
            <a:r>
              <a:rPr lang="en-US" dirty="0"/>
              <a:t>BT18CS016</a:t>
            </a:r>
          </a:p>
          <a:p>
            <a:pPr algn="l"/>
            <a:r>
              <a:rPr lang="en-IN" dirty="0"/>
              <a:t>NATIONAL INSTITUTE OF TECHNOLOGY, Mizoram</a:t>
            </a:r>
          </a:p>
          <a:p>
            <a:pPr algn="l"/>
            <a:endParaRPr lang="en-IN" dirty="0"/>
          </a:p>
          <a:p>
            <a:pPr algn="l"/>
            <a:r>
              <a:rPr lang="en-IN" dirty="0"/>
              <a:t>Guided by:</a:t>
            </a:r>
          </a:p>
          <a:p>
            <a:pPr algn="l"/>
            <a:r>
              <a:rPr lang="en-IN" dirty="0"/>
              <a:t>DR </a:t>
            </a:r>
            <a:r>
              <a:rPr lang="en-IN" dirty="0" err="1"/>
              <a:t>Ranjita</a:t>
            </a:r>
            <a:r>
              <a:rPr lang="en-IN" dirty="0"/>
              <a:t> das</a:t>
            </a:r>
          </a:p>
        </p:txBody>
      </p:sp>
    </p:spTree>
    <p:extLst>
      <p:ext uri="{BB962C8B-B14F-4D97-AF65-F5344CB8AC3E}">
        <p14:creationId xmlns:p14="http://schemas.microsoft.com/office/powerpoint/2010/main" val="172144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987DB6C-D657-4E76-BAB5-BB01316782B5}"/>
              </a:ext>
            </a:extLst>
          </p:cNvPr>
          <p:cNvSpPr>
            <a:spLocks noGrp="1" noChangeArrowheads="1"/>
          </p:cNvSpPr>
          <p:nvPr>
            <p:ph idx="1"/>
          </p:nvPr>
        </p:nvSpPr>
        <p:spPr bwMode="auto">
          <a:xfrm>
            <a:off x="512761" y="750320"/>
            <a:ext cx="5888039"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6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urier New" panose="02070309020205020404" pitchFamily="49" charset="0"/>
              </a:rPr>
              <a:t> x</a:t>
            </a:r>
            <a:r>
              <a:rPr kumimoji="0" lang="en-US" altLang="en-US" sz="1600" b="0" i="0" u="none" strike="noStrike" cap="none" normalizeH="0" baseline="0" dirty="0">
                <a:ln>
                  <a:noFill/>
                </a:ln>
                <a:solidFill>
                  <a:srgbClr val="000000"/>
                </a:solidFill>
                <a:effectLst/>
                <a:latin typeface="Courier New" panose="02070309020205020404" pitchFamily="49" charset="0"/>
              </a:rPr>
              <a:t>: 0.5799211 y: 0.77871823 z: -9.488375e-08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0.4941706 y: 0.7323965 z: -0.014575872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0.42686632 y: 0.67285687 z: -0.030620316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0.36257324 y: 0.64056814 z: -0.05372462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rPr>
              <a:t>x: 0.3134956 y: 0.59046435 z: -0.074887834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0.4941839 y: 0.4959416 z: 0.025397537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0.468078 y: 0.40030083 z: 0.00018479527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0.42863292 y: 0.36549807 z: -0.029410591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0.38879937 y: 0.34741893 z: -0.05027845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0.5220176 y: 0.48672414 z: 0.008993606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0.495883 y: 0.36699313 z: -0.018622683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0.4435193 y: 0.33822367 z: -0.045873467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0.3952126 y: 0.34613913 z: -0.062516816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0.54930854 y: 0.4907013 z: -0.015076074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0.52801734 y: 0.3666473 z: -0.039770663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rPr>
              <a:t>x: 0.47166488 y: 0.34064215 z: -0.056947548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0.42297682 y: 0.35120556 z: -0.065005936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0.573141 y: 0.50703406 z: -0.04267297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0.54964113 y: 0.4041142 z: -0.061595496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0.50700647 y: 0.37453273 z: -0.071109354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 x: 0.4666643 y: 0.3787743 z: -0.075708896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A811EA8-725C-4606-8B1C-19977BCAAD6D}"/>
              </a:ext>
            </a:extLst>
          </p:cNvPr>
          <p:cNvPicPr>
            <a:picLocks noChangeAspect="1"/>
          </p:cNvPicPr>
          <p:nvPr/>
        </p:nvPicPr>
        <p:blipFill>
          <a:blip r:embed="rId2"/>
          <a:stretch>
            <a:fillRect/>
          </a:stretch>
        </p:blipFill>
        <p:spPr>
          <a:xfrm>
            <a:off x="6517408" y="1853248"/>
            <a:ext cx="5161831" cy="3967634"/>
          </a:xfrm>
          <a:prstGeom prst="rect">
            <a:avLst/>
          </a:prstGeom>
        </p:spPr>
      </p:pic>
      <p:sp>
        <p:nvSpPr>
          <p:cNvPr id="8" name="TextBox 7">
            <a:extLst>
              <a:ext uri="{FF2B5EF4-FFF2-40B4-BE49-F238E27FC236}">
                <a16:creationId xmlns:a16="http://schemas.microsoft.com/office/drawing/2014/main" id="{57097261-5D4E-4BA0-B3DC-4AD93369D709}"/>
              </a:ext>
            </a:extLst>
          </p:cNvPr>
          <p:cNvSpPr txBox="1"/>
          <p:nvPr/>
        </p:nvSpPr>
        <p:spPr>
          <a:xfrm>
            <a:off x="421407" y="147131"/>
            <a:ext cx="9722718" cy="646331"/>
          </a:xfrm>
          <a:prstGeom prst="rect">
            <a:avLst/>
          </a:prstGeom>
          <a:noFill/>
        </p:spPr>
        <p:txBody>
          <a:bodyPr wrap="square">
            <a:spAutoFit/>
          </a:bodyPr>
          <a:lstStyle/>
          <a:p>
            <a:r>
              <a:rPr lang="en-IN" sz="1800" dirty="0">
                <a:effectLst/>
                <a:latin typeface="Verdana" panose="020B0604030504040204" pitchFamily="34" charset="0"/>
                <a:ea typeface="Calibri" panose="020F0502020204030204" pitchFamily="34" charset="0"/>
                <a:cs typeface="Segoe UI" panose="020B0502040204020203" pitchFamily="34" charset="0"/>
              </a:rPr>
              <a:t>Fig : </a:t>
            </a:r>
            <a:r>
              <a:rPr lang="en-US" dirty="0"/>
              <a:t>Key points of hand landmark corresponding in coordinate (</a:t>
            </a:r>
            <a:r>
              <a:rPr lang="en-US" dirty="0" err="1"/>
              <a:t>x,y,z</a:t>
            </a:r>
            <a:r>
              <a:rPr lang="en-US" dirty="0"/>
              <a:t>) in </a:t>
            </a:r>
            <a:r>
              <a:rPr lang="en-US" dirty="0" err="1"/>
              <a:t>MediaPipe</a:t>
            </a:r>
            <a:r>
              <a:rPr lang="en-US" dirty="0"/>
              <a:t> for one hand gesture</a:t>
            </a:r>
            <a:endParaRPr lang="en-IN" dirty="0"/>
          </a:p>
        </p:txBody>
      </p:sp>
      <p:sp>
        <p:nvSpPr>
          <p:cNvPr id="10" name="TextBox 9">
            <a:extLst>
              <a:ext uri="{FF2B5EF4-FFF2-40B4-BE49-F238E27FC236}">
                <a16:creationId xmlns:a16="http://schemas.microsoft.com/office/drawing/2014/main" id="{65F717E8-B219-4762-B298-8FA1734D3C75}"/>
              </a:ext>
            </a:extLst>
          </p:cNvPr>
          <p:cNvSpPr txBox="1"/>
          <p:nvPr/>
        </p:nvSpPr>
        <p:spPr>
          <a:xfrm>
            <a:off x="6753225" y="6031075"/>
            <a:ext cx="6096000" cy="369332"/>
          </a:xfrm>
          <a:prstGeom prst="rect">
            <a:avLst/>
          </a:prstGeom>
          <a:noFill/>
        </p:spPr>
        <p:txBody>
          <a:bodyPr wrap="square">
            <a:spAutoFit/>
          </a:bodyPr>
          <a:lstStyle/>
          <a:p>
            <a:r>
              <a:rPr lang="en-IN" sz="1800" dirty="0">
                <a:effectLst/>
                <a:latin typeface="Verdana" panose="020B0604030504040204" pitchFamily="34" charset="0"/>
                <a:ea typeface="Calibri" panose="020F0502020204030204" pitchFamily="34" charset="0"/>
                <a:cs typeface="Segoe UI" panose="020B0502040204020203" pitchFamily="34" charset="0"/>
              </a:rPr>
              <a:t>Fig : Hand Gesture</a:t>
            </a:r>
            <a:endParaRPr lang="en-IN" dirty="0"/>
          </a:p>
        </p:txBody>
      </p:sp>
    </p:spTree>
    <p:extLst>
      <p:ext uri="{BB962C8B-B14F-4D97-AF65-F5344CB8AC3E}">
        <p14:creationId xmlns:p14="http://schemas.microsoft.com/office/powerpoint/2010/main" val="141046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D8BC-6DAA-4208-8F9B-F3E7CD51F5BD}"/>
              </a:ext>
            </a:extLst>
          </p:cNvPr>
          <p:cNvSpPr>
            <a:spLocks noGrp="1"/>
          </p:cNvSpPr>
          <p:nvPr>
            <p:ph type="title"/>
          </p:nvPr>
        </p:nvSpPr>
        <p:spPr>
          <a:xfrm>
            <a:off x="714375" y="452718"/>
            <a:ext cx="9336459" cy="737907"/>
          </a:xfrm>
        </p:spPr>
        <p:txBody>
          <a:bodyPr/>
          <a:lstStyle/>
          <a:p>
            <a:r>
              <a:rPr lang="en-IN" dirty="0"/>
              <a:t>MODEL </a:t>
            </a:r>
          </a:p>
        </p:txBody>
      </p:sp>
      <p:pic>
        <p:nvPicPr>
          <p:cNvPr id="5" name="Picture 4">
            <a:extLst>
              <a:ext uri="{FF2B5EF4-FFF2-40B4-BE49-F238E27FC236}">
                <a16:creationId xmlns:a16="http://schemas.microsoft.com/office/drawing/2014/main" id="{8FE6DE95-4B52-4C97-AA1C-0325AB141F80}"/>
              </a:ext>
            </a:extLst>
          </p:cNvPr>
          <p:cNvPicPr>
            <a:picLocks noChangeAspect="1"/>
          </p:cNvPicPr>
          <p:nvPr/>
        </p:nvPicPr>
        <p:blipFill>
          <a:blip r:embed="rId2"/>
          <a:stretch>
            <a:fillRect/>
          </a:stretch>
        </p:blipFill>
        <p:spPr>
          <a:xfrm>
            <a:off x="332396" y="3819524"/>
            <a:ext cx="7716229" cy="2877359"/>
          </a:xfrm>
          <a:prstGeom prst="rect">
            <a:avLst/>
          </a:prstGeom>
        </p:spPr>
      </p:pic>
      <p:sp>
        <p:nvSpPr>
          <p:cNvPr id="6" name="TextBox 5">
            <a:extLst>
              <a:ext uri="{FF2B5EF4-FFF2-40B4-BE49-F238E27FC236}">
                <a16:creationId xmlns:a16="http://schemas.microsoft.com/office/drawing/2014/main" id="{F0B34456-2097-059E-813C-2AC842ADE5D4}"/>
              </a:ext>
            </a:extLst>
          </p:cNvPr>
          <p:cNvSpPr txBox="1"/>
          <p:nvPr/>
        </p:nvSpPr>
        <p:spPr>
          <a:xfrm>
            <a:off x="332397" y="1400175"/>
            <a:ext cx="10259404" cy="2031325"/>
          </a:xfrm>
          <a:prstGeom prst="rect">
            <a:avLst/>
          </a:prstGeom>
          <a:noFill/>
        </p:spPr>
        <p:txBody>
          <a:bodyPr wrap="square">
            <a:spAutoFit/>
          </a:bodyPr>
          <a:lstStyle/>
          <a:p>
            <a:pPr marL="285750" indent="-285750">
              <a:buFont typeface="Wingdings" panose="05000000000000000000" pitchFamily="2" charset="2"/>
              <a:buChar char="§"/>
            </a:pPr>
            <a:r>
              <a:rPr lang="en-IN" sz="1800" dirty="0" err="1">
                <a:effectLst/>
                <a:latin typeface="Times New Roman" panose="02020603050405020304" pitchFamily="18" charset="0"/>
                <a:ea typeface="Calibri" panose="020F0502020204030204" pitchFamily="34" charset="0"/>
              </a:rPr>
              <a:t>Mediapipe</a:t>
            </a:r>
            <a:r>
              <a:rPr lang="en-IN" sz="1800" dirty="0">
                <a:effectLst/>
                <a:latin typeface="Times New Roman" panose="02020603050405020304" pitchFamily="18" charset="0"/>
                <a:ea typeface="Calibri" panose="020F0502020204030204" pitchFamily="34" charset="0"/>
              </a:rPr>
              <a:t> helps us Collect the values of the </a:t>
            </a:r>
            <a:r>
              <a:rPr lang="en-IN" sz="1800" dirty="0" err="1">
                <a:effectLst/>
                <a:latin typeface="Times New Roman" panose="02020603050405020304" pitchFamily="18" charset="0"/>
                <a:ea typeface="Calibri" panose="020F0502020204030204" pitchFamily="34" charset="0"/>
              </a:rPr>
              <a:t>Keypoints</a:t>
            </a:r>
            <a:r>
              <a:rPr lang="en-IN" sz="1800" dirty="0">
                <a:effectLst/>
                <a:latin typeface="Times New Roman" panose="02020603050405020304" pitchFamily="18" charset="0"/>
                <a:ea typeface="Calibri" panose="020F0502020204030204" pitchFamily="34" charset="0"/>
              </a:rPr>
              <a:t>  from each frames in the </a:t>
            </a:r>
            <a:r>
              <a:rPr lang="en-IN" sz="1800" dirty="0" err="1">
                <a:effectLst/>
                <a:latin typeface="Times New Roman" panose="02020603050405020304" pitchFamily="18" charset="0"/>
                <a:ea typeface="Calibri" panose="020F0502020204030204" pitchFamily="34" charset="0"/>
              </a:rPr>
              <a:t>video.It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will read the image that received in real-time, then on an image will do palm detection and make hand landmark that made return 3D hand key points and joint it make up like skeleton. </a:t>
            </a:r>
          </a:p>
          <a:p>
            <a:pPr marL="285750" indent="-28575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 identify the poses of the hand differently could be calculated using 42 key points on hand landmarks This identifying could be done with, firstly, determine it will determine the different position of the landmark of that particular sign , and then make the prediction which matches the maximum.</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41096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E283-77A0-4DC9-8E21-E489FB545169}"/>
              </a:ext>
            </a:extLst>
          </p:cNvPr>
          <p:cNvSpPr>
            <a:spLocks noGrp="1"/>
          </p:cNvSpPr>
          <p:nvPr>
            <p:ph type="title"/>
          </p:nvPr>
        </p:nvSpPr>
        <p:spPr>
          <a:xfrm>
            <a:off x="68701" y="452718"/>
            <a:ext cx="2341125" cy="5090832"/>
          </a:xfrm>
        </p:spPr>
        <p:txBody>
          <a:bodyPr/>
          <a:lstStyle/>
          <a:p>
            <a:r>
              <a:rPr lang="en-IN" sz="2400" dirty="0"/>
              <a:t>Fig: </a:t>
            </a:r>
            <a:r>
              <a:rPr lang="en-IN" sz="2400" dirty="0" err="1"/>
              <a:t>Epoce</a:t>
            </a:r>
            <a:r>
              <a:rPr lang="en-IN" sz="2400" dirty="0"/>
              <a:t> </a:t>
            </a:r>
            <a:r>
              <a:rPr lang="en-IN" sz="2400" dirty="0" err="1"/>
              <a:t>categogical</a:t>
            </a:r>
            <a:r>
              <a:rPr lang="en-IN" sz="2400" dirty="0"/>
              <a:t> accuracy</a:t>
            </a:r>
          </a:p>
        </p:txBody>
      </p:sp>
      <p:pic>
        <p:nvPicPr>
          <p:cNvPr id="6" name="Content Placeholder 5">
            <a:extLst>
              <a:ext uri="{FF2B5EF4-FFF2-40B4-BE49-F238E27FC236}">
                <a16:creationId xmlns:a16="http://schemas.microsoft.com/office/drawing/2014/main" id="{9FBDE518-824D-404D-91C4-A12651A6CB10}"/>
              </a:ext>
            </a:extLst>
          </p:cNvPr>
          <p:cNvPicPr>
            <a:picLocks noGrp="1" noChangeAspect="1"/>
          </p:cNvPicPr>
          <p:nvPr>
            <p:ph idx="1"/>
          </p:nvPr>
        </p:nvPicPr>
        <p:blipFill rotWithShape="1">
          <a:blip r:embed="rId2"/>
          <a:srcRect l="25980" t="29034" b="9344"/>
          <a:stretch/>
        </p:blipFill>
        <p:spPr>
          <a:xfrm>
            <a:off x="2940845" y="43773"/>
            <a:ext cx="9325328" cy="3435752"/>
          </a:xfrm>
        </p:spPr>
      </p:pic>
      <p:pic>
        <p:nvPicPr>
          <p:cNvPr id="8" name="Picture 7">
            <a:extLst>
              <a:ext uri="{FF2B5EF4-FFF2-40B4-BE49-F238E27FC236}">
                <a16:creationId xmlns:a16="http://schemas.microsoft.com/office/drawing/2014/main" id="{1F910BC3-C082-497D-8044-EA7D1C2270AF}"/>
              </a:ext>
            </a:extLst>
          </p:cNvPr>
          <p:cNvPicPr>
            <a:picLocks noChangeAspect="1"/>
          </p:cNvPicPr>
          <p:nvPr/>
        </p:nvPicPr>
        <p:blipFill rotWithShape="1">
          <a:blip r:embed="rId3"/>
          <a:srcRect l="25796" t="23992" r="2570" b="16176"/>
          <a:stretch/>
        </p:blipFill>
        <p:spPr>
          <a:xfrm>
            <a:off x="2940845" y="3812271"/>
            <a:ext cx="9251155" cy="3119156"/>
          </a:xfrm>
          <a:prstGeom prst="rect">
            <a:avLst/>
          </a:prstGeom>
        </p:spPr>
      </p:pic>
      <p:sp>
        <p:nvSpPr>
          <p:cNvPr id="14" name="TextBox 13">
            <a:extLst>
              <a:ext uri="{FF2B5EF4-FFF2-40B4-BE49-F238E27FC236}">
                <a16:creationId xmlns:a16="http://schemas.microsoft.com/office/drawing/2014/main" id="{66D2C048-3A66-4BA9-A4DB-3A70F2B578CF}"/>
              </a:ext>
            </a:extLst>
          </p:cNvPr>
          <p:cNvSpPr txBox="1"/>
          <p:nvPr/>
        </p:nvSpPr>
        <p:spPr>
          <a:xfrm>
            <a:off x="68701" y="4795488"/>
            <a:ext cx="2933698" cy="369332"/>
          </a:xfrm>
          <a:prstGeom prst="rect">
            <a:avLst/>
          </a:prstGeom>
          <a:noFill/>
        </p:spPr>
        <p:txBody>
          <a:bodyPr wrap="square">
            <a:spAutoFit/>
          </a:bodyPr>
          <a:lstStyle/>
          <a:p>
            <a:r>
              <a:rPr lang="en-IN" sz="1800" dirty="0"/>
              <a:t>Fig: </a:t>
            </a:r>
            <a:r>
              <a:rPr lang="en-IN" sz="1800" dirty="0" err="1"/>
              <a:t>Epoce</a:t>
            </a:r>
            <a:r>
              <a:rPr lang="en-IN" sz="1800" dirty="0"/>
              <a:t> </a:t>
            </a:r>
            <a:r>
              <a:rPr lang="en-IN" dirty="0"/>
              <a:t>loss</a:t>
            </a:r>
          </a:p>
        </p:txBody>
      </p:sp>
    </p:spTree>
    <p:extLst>
      <p:ext uri="{BB962C8B-B14F-4D97-AF65-F5344CB8AC3E}">
        <p14:creationId xmlns:p14="http://schemas.microsoft.com/office/powerpoint/2010/main" val="311776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4A1C-9DB6-4577-92C9-D1220ED28E2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D95C67C1-9A4C-4E19-ABC0-2938105703FC}"/>
              </a:ext>
            </a:extLst>
          </p:cNvPr>
          <p:cNvSpPr>
            <a:spLocks noGrp="1"/>
          </p:cNvSpPr>
          <p:nvPr>
            <p:ph idx="1"/>
          </p:nvPr>
        </p:nvSpPr>
        <p:spPr>
          <a:xfrm>
            <a:off x="645132" y="1853248"/>
            <a:ext cx="9404722" cy="4395151"/>
          </a:xfrm>
        </p:spPr>
        <p:txBody>
          <a:bodyPr/>
          <a:lstStyle/>
          <a:p>
            <a:r>
              <a:rPr lang="en-US" b="0" i="0" dirty="0">
                <a:solidFill>
                  <a:schemeClr val="tx1">
                    <a:lumMod val="95000"/>
                  </a:schemeClr>
                </a:solidFill>
                <a:effectLst/>
              </a:rPr>
              <a:t>Since we are using </a:t>
            </a:r>
            <a:r>
              <a:rPr lang="en-US" dirty="0" err="1">
                <a:solidFill>
                  <a:schemeClr val="tx1">
                    <a:lumMod val="95000"/>
                  </a:schemeClr>
                </a:solidFill>
              </a:rPr>
              <a:t>MediaPipe</a:t>
            </a:r>
            <a:r>
              <a:rPr lang="en-US" dirty="0">
                <a:solidFill>
                  <a:schemeClr val="tx1">
                    <a:lumMod val="95000"/>
                  </a:schemeClr>
                </a:solidFill>
              </a:rPr>
              <a:t> </a:t>
            </a:r>
            <a:r>
              <a:rPr lang="en-US" b="0" i="0" dirty="0">
                <a:solidFill>
                  <a:schemeClr val="tx1">
                    <a:lumMod val="95000"/>
                  </a:schemeClr>
                </a:solidFill>
                <a:effectLst/>
              </a:rPr>
              <a:t>Our method doesn’t need to build a dataset with thousands of examples per class. However, we still need a few dozens of videos per sign to obtain good results.</a:t>
            </a:r>
          </a:p>
          <a:p>
            <a:r>
              <a:rPr lang="en-US" dirty="0">
                <a:solidFill>
                  <a:schemeClr val="tx1">
                    <a:lumMod val="95000"/>
                  </a:schemeClr>
                </a:solidFill>
              </a:rPr>
              <a:t>The Background  does not effect the model to detect the hands and estimate the results in real time.</a:t>
            </a:r>
          </a:p>
        </p:txBody>
      </p:sp>
    </p:spTree>
    <p:extLst>
      <p:ext uri="{BB962C8B-B14F-4D97-AF65-F5344CB8AC3E}">
        <p14:creationId xmlns:p14="http://schemas.microsoft.com/office/powerpoint/2010/main" val="338230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DF08D-5198-3B56-3E3D-8CF361FC3B88}"/>
              </a:ext>
            </a:extLst>
          </p:cNvPr>
          <p:cNvSpPr>
            <a:spLocks noGrp="1"/>
          </p:cNvSpPr>
          <p:nvPr>
            <p:ph type="title"/>
          </p:nvPr>
        </p:nvSpPr>
        <p:spPr/>
        <p:txBody>
          <a:bodyPr/>
          <a:lstStyle/>
          <a:p>
            <a:r>
              <a:rPr lang="en-IN" dirty="0"/>
              <a:t>REFERNCE</a:t>
            </a:r>
          </a:p>
        </p:txBody>
      </p:sp>
      <p:sp>
        <p:nvSpPr>
          <p:cNvPr id="3" name="Content Placeholder 2">
            <a:extLst>
              <a:ext uri="{FF2B5EF4-FFF2-40B4-BE49-F238E27FC236}">
                <a16:creationId xmlns:a16="http://schemas.microsoft.com/office/drawing/2014/main" id="{5675CDC7-22D6-FBD9-5FE3-A3C9F0E1C277}"/>
              </a:ext>
            </a:extLst>
          </p:cNvPr>
          <p:cNvSpPr>
            <a:spLocks noGrp="1"/>
          </p:cNvSpPr>
          <p:nvPr>
            <p:ph idx="1"/>
          </p:nvPr>
        </p:nvSpPr>
        <p:spPr>
          <a:xfrm>
            <a:off x="1" y="1247776"/>
            <a:ext cx="12125324" cy="5610224"/>
          </a:xfrm>
        </p:spPr>
        <p:txBody>
          <a:bodyPr>
            <a:normAutofit fontScale="85000" lnSpcReduction="20000"/>
          </a:bodyPr>
          <a:lstStyle/>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 </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Demand for Sign Language Interpreters Expected to Rise Nearly 50%</a:t>
            </a:r>
            <a:r>
              <a:rPr lang="en-IN" sz="1800" dirty="0">
                <a:effectLst/>
                <a:latin typeface="ff8"/>
                <a:ea typeface="Times New Roman" panose="02020603050405020304" pitchFamily="18" charset="0"/>
                <a:cs typeface="Times New Roman" panose="02020603050405020304" pitchFamily="18" charset="0"/>
              </a:rPr>
              <a:t>”,  A  Sharp,  </a:t>
            </a:r>
            <a:r>
              <a:rPr lang="en-IN" sz="1800" dirty="0">
                <a:effectLst/>
                <a:latin typeface="ff1"/>
                <a:ea typeface="Times New Roman" panose="02020603050405020304" pitchFamily="18" charset="0"/>
                <a:cs typeface="Times New Roman" panose="02020603050405020304" pitchFamily="18" charset="0"/>
              </a:rPr>
              <a:t>http://wqad.com/2015/10/21/demand-for-sign-language-interpreters-expected-to-rise-nearly-50/, accessed  5/17/18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Z. Ren, J. Yuan, J. Meng and Z. Zhang, "Robust part-based hand gesture recognition using </a:t>
            </a:r>
            <a:r>
              <a:rPr lang="en-IN" sz="1800" dirty="0" err="1">
                <a:effectLst/>
                <a:latin typeface="ff1"/>
                <a:ea typeface="Times New Roman" panose="02020603050405020304" pitchFamily="18" charset="0"/>
                <a:cs typeface="Times New Roman" panose="02020603050405020304" pitchFamily="18" charset="0"/>
              </a:rPr>
              <a:t>kinect</a:t>
            </a:r>
            <a:r>
              <a:rPr lang="en-IN" sz="1800" dirty="0">
                <a:effectLst/>
                <a:latin typeface="ff1"/>
                <a:ea typeface="Times New Roman" panose="02020603050405020304" pitchFamily="18" charset="0"/>
                <a:cs typeface="Times New Roman" panose="02020603050405020304" pitchFamily="18" charset="0"/>
              </a:rPr>
              <a:t> sensor," IEEE Trans. Multimedia, vol. 15, no. 5, pp. 1110</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1120, August 2013.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Padmavathi .  S  ,  </a:t>
            </a:r>
            <a:r>
              <a:rPr lang="en-IN" sz="1800" dirty="0" err="1">
                <a:effectLst/>
                <a:latin typeface="ff8"/>
                <a:ea typeface="Times New Roman" panose="02020603050405020304" pitchFamily="18" charset="0"/>
                <a:cs typeface="Times New Roman" panose="02020603050405020304" pitchFamily="18" charset="0"/>
              </a:rPr>
              <a:t>Saipreethy.M.S</a:t>
            </a:r>
            <a:r>
              <a:rPr lang="en-IN" sz="1800" dirty="0">
                <a:effectLst/>
                <a:latin typeface="ff8"/>
                <a:ea typeface="Times New Roman" panose="02020603050405020304" pitchFamily="18" charset="0"/>
                <a:cs typeface="Times New Roman" panose="02020603050405020304" pitchFamily="18" charset="0"/>
              </a:rPr>
              <a:t>,  </a:t>
            </a:r>
            <a:r>
              <a:rPr lang="en-IN" sz="1800" dirty="0" err="1">
                <a:effectLst/>
                <a:latin typeface="ff8"/>
                <a:ea typeface="Times New Roman" panose="02020603050405020304" pitchFamily="18" charset="0"/>
                <a:cs typeface="Times New Roman" panose="02020603050405020304" pitchFamily="18" charset="0"/>
              </a:rPr>
              <a:t>Valliammai.V</a:t>
            </a:r>
            <a:r>
              <a:rPr lang="en-IN" sz="1800" dirty="0">
                <a:effectLst/>
                <a:latin typeface="ff8"/>
                <a:ea typeface="Times New Roman" panose="02020603050405020304" pitchFamily="18" charset="0"/>
                <a:cs typeface="Times New Roman" panose="02020603050405020304" pitchFamily="18" charset="0"/>
              </a:rPr>
              <a:t>,  “Indian  Sign </a:t>
            </a:r>
            <a:r>
              <a:rPr lang="en-IN" sz="1800" dirty="0">
                <a:effectLst/>
                <a:latin typeface="ff1"/>
                <a:ea typeface="Times New Roman" panose="02020603050405020304" pitchFamily="18" charset="0"/>
                <a:cs typeface="Times New Roman" panose="02020603050405020304" pitchFamily="18" charset="0"/>
              </a:rPr>
              <a:t>Language  Character  Recognition  using  Neural  Networks</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 International  Journal  of  Computer  Applications,  Special  Issue  on </a:t>
            </a:r>
            <a:r>
              <a:rPr lang="en-IN" sz="1800" dirty="0">
                <a:effectLst/>
                <a:latin typeface="ff8"/>
                <a:ea typeface="Times New Roman" panose="02020603050405020304" pitchFamily="18" charset="0"/>
                <a:cs typeface="Times New Roman" panose="02020603050405020304" pitchFamily="18" charset="0"/>
              </a:rPr>
              <a:t>“Recent Trends in Pattern  Recognition and Image </a:t>
            </a:r>
            <a:r>
              <a:rPr lang="en-IN" sz="1800" dirty="0">
                <a:effectLst/>
                <a:latin typeface="ff1"/>
                <a:ea typeface="Times New Roman" panose="02020603050405020304" pitchFamily="18" charset="0"/>
                <a:cs typeface="Times New Roman" panose="02020603050405020304" pitchFamily="18" charset="0"/>
              </a:rPr>
              <a:t>Analysis", pp: 40- 45, RTPRIA 2013,  </a:t>
            </a:r>
          </a:p>
          <a:p>
            <a:pPr>
              <a:lnSpc>
                <a:spcPct val="107000"/>
              </a:lnSpc>
              <a:spcAft>
                <a:spcPts val="800"/>
              </a:spcAft>
            </a:pPr>
            <a:r>
              <a:rPr lang="en-IN" sz="1800" dirty="0" err="1">
                <a:effectLst/>
                <a:latin typeface="ff1"/>
                <a:ea typeface="Times New Roman" panose="02020603050405020304" pitchFamily="18" charset="0"/>
                <a:cs typeface="Times New Roman" panose="02020603050405020304" pitchFamily="18" charset="0"/>
              </a:rPr>
              <a:t>N.Priyadharsini</a:t>
            </a:r>
            <a:r>
              <a:rPr lang="en-IN" sz="1800" dirty="0">
                <a:effectLst/>
                <a:latin typeface="ff1"/>
                <a:ea typeface="Times New Roman" panose="02020603050405020304" pitchFamily="18" charset="0"/>
                <a:cs typeface="Times New Roman" panose="02020603050405020304" pitchFamily="18" charset="0"/>
              </a:rPr>
              <a:t>, </a:t>
            </a:r>
            <a:r>
              <a:rPr lang="en-IN" sz="1800" dirty="0" err="1">
                <a:effectLst/>
                <a:latin typeface="ff1"/>
                <a:ea typeface="Times New Roman" panose="02020603050405020304" pitchFamily="18" charset="0"/>
                <a:cs typeface="Times New Roman" panose="02020603050405020304" pitchFamily="18" charset="0"/>
              </a:rPr>
              <a:t>N.Rajeswari</a:t>
            </a:r>
            <a:r>
              <a:rPr lang="en-IN" sz="1800" dirty="0">
                <a:effectLst/>
                <a:latin typeface="ff1"/>
                <a:ea typeface="Times New Roman" panose="02020603050405020304" pitchFamily="18" charset="0"/>
                <a:cs typeface="Times New Roman" panose="02020603050405020304" pitchFamily="18" charset="0"/>
              </a:rPr>
              <a:t> ,</a:t>
            </a:r>
            <a:r>
              <a:rPr lang="en-IN" sz="1800" dirty="0">
                <a:effectLst/>
                <a:latin typeface="ff8"/>
                <a:ea typeface="Times New Roman" panose="02020603050405020304" pitchFamily="18" charset="0"/>
                <a:cs typeface="Times New Roman" panose="02020603050405020304" pitchFamily="18" charset="0"/>
              </a:rPr>
              <a:t>“Sign Language Recognition Using </a:t>
            </a:r>
            <a:r>
              <a:rPr lang="en-IN" sz="1800" dirty="0">
                <a:effectLst/>
                <a:latin typeface="ff1"/>
                <a:ea typeface="Times New Roman" panose="02020603050405020304" pitchFamily="18" charset="0"/>
                <a:cs typeface="Times New Roman" panose="02020603050405020304" pitchFamily="18" charset="0"/>
              </a:rPr>
              <a:t>Convolutional Neural Networks </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 International Journal on Recent and Innovation Trends  in Computing  and Communication  ISSN:  2321-8169 Volume: 5 Issue: 6, pp :625-628, June 2017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a:t>
            </a:r>
            <a:r>
              <a:rPr lang="en-IN" sz="1800" dirty="0">
                <a:effectLst/>
                <a:latin typeface="ff1"/>
                <a:ea typeface="Calibri" panose="020F0502020204030204" pitchFamily="34" charset="0"/>
                <a:cs typeface="Times New Roman" panose="02020603050405020304" pitchFamily="18" charset="0"/>
              </a:rPr>
              <a:t>M.A </a:t>
            </a:r>
            <a:r>
              <a:rPr lang="en-IN" sz="1800" dirty="0" err="1">
                <a:effectLst/>
                <a:latin typeface="ff1"/>
                <a:ea typeface="Calibri" panose="020F0502020204030204" pitchFamily="34" charset="0"/>
                <a:cs typeface="Times New Roman" panose="02020603050405020304" pitchFamily="18" charset="0"/>
              </a:rPr>
              <a:t>Hossen</a:t>
            </a:r>
            <a:r>
              <a:rPr lang="en-IN" sz="1800" dirty="0">
                <a:effectLst/>
                <a:latin typeface="ff1"/>
                <a:ea typeface="Times New Roman" panose="02020603050405020304" pitchFamily="18" charset="0"/>
                <a:cs typeface="Times New Roman" panose="02020603050405020304" pitchFamily="18" charset="0"/>
              </a:rPr>
              <a:t> ,</a:t>
            </a:r>
            <a:r>
              <a:rPr lang="en-IN" sz="1800" dirty="0">
                <a:effectLst/>
                <a:latin typeface="ff1"/>
                <a:ea typeface="Calibri" panose="020F0502020204030204" pitchFamily="34" charset="0"/>
                <a:cs typeface="Times New Roman" panose="02020603050405020304" pitchFamily="18" charset="0"/>
              </a:rPr>
              <a:t> Arun </a:t>
            </a:r>
            <a:r>
              <a:rPr lang="en-IN" sz="1800" dirty="0" err="1">
                <a:effectLst/>
                <a:latin typeface="ff1"/>
                <a:ea typeface="Calibri" panose="020F0502020204030204" pitchFamily="34" charset="0"/>
                <a:cs typeface="Times New Roman" panose="02020603050405020304" pitchFamily="18" charset="0"/>
              </a:rPr>
              <a:t>Govindaiah</a:t>
            </a:r>
            <a:r>
              <a:rPr lang="en-IN" sz="1800" dirty="0">
                <a:effectLst/>
                <a:latin typeface="ff1"/>
                <a:ea typeface="Calibri" panose="020F0502020204030204" pitchFamily="34" charset="0"/>
                <a:cs typeface="Times New Roman" panose="02020603050405020304" pitchFamily="18" charset="0"/>
              </a:rPr>
              <a:t>  , Sadia Sultana</a:t>
            </a:r>
            <a:r>
              <a:rPr lang="en-IN" sz="1800" dirty="0">
                <a:effectLst/>
                <a:latin typeface="ff1"/>
                <a:ea typeface="Times New Roman" panose="02020603050405020304" pitchFamily="18" charset="0"/>
                <a:cs typeface="Times New Roman" panose="02020603050405020304" pitchFamily="18" charset="0"/>
              </a:rPr>
              <a:t> ,</a:t>
            </a:r>
            <a:r>
              <a:rPr lang="en-IN" sz="1800" dirty="0">
                <a:effectLst/>
                <a:latin typeface="ff1"/>
                <a:ea typeface="Calibri" panose="020F0502020204030204" pitchFamily="34" charset="0"/>
                <a:cs typeface="Times New Roman" panose="02020603050405020304" pitchFamily="18" charset="0"/>
              </a:rPr>
              <a:t> </a:t>
            </a:r>
            <a:r>
              <a:rPr lang="en-IN" sz="1800" dirty="0" err="1">
                <a:effectLst/>
                <a:latin typeface="ff1"/>
                <a:ea typeface="Calibri" panose="020F0502020204030204" pitchFamily="34" charset="0"/>
                <a:cs typeface="Times New Roman" panose="02020603050405020304" pitchFamily="18" charset="0"/>
              </a:rPr>
              <a:t>Alauddin</a:t>
            </a:r>
            <a:r>
              <a:rPr lang="en-IN" sz="1800" dirty="0">
                <a:effectLst/>
                <a:latin typeface="ff1"/>
                <a:ea typeface="Calibri" panose="020F0502020204030204" pitchFamily="34" charset="0"/>
                <a:cs typeface="Times New Roman" panose="02020603050405020304" pitchFamily="18" charset="0"/>
              </a:rPr>
              <a:t> Bhuiyan</a:t>
            </a:r>
            <a:r>
              <a:rPr lang="en-IN" sz="1800" dirty="0">
                <a:effectLst/>
                <a:latin typeface="ff1"/>
                <a:ea typeface="Times New Roman" panose="02020603050405020304" pitchFamily="18" charset="0"/>
                <a:cs typeface="Times New Roman" panose="02020603050405020304" pitchFamily="18" charset="0"/>
              </a:rPr>
              <a:t> Bengali Sign Language Recognition Using Deep Convolution</a:t>
            </a:r>
            <a:r>
              <a:rPr lang="en-IN" sz="1800" spc="30" dirty="0">
                <a:effectLst/>
                <a:latin typeface="ff1"/>
                <a:ea typeface="Times New Roman" panose="02020603050405020304" pitchFamily="18" charset="0"/>
                <a:cs typeface="Times New Roman" panose="02020603050405020304" pitchFamily="18" charset="0"/>
              </a:rPr>
              <a:t>al</a:t>
            </a:r>
            <a:r>
              <a:rPr lang="en-IN" sz="1800" dirty="0">
                <a:effectLst/>
                <a:latin typeface="ff1"/>
                <a:ea typeface="Times New Roman" panose="02020603050405020304" pitchFamily="18" charset="0"/>
                <a:cs typeface="Times New Roman" panose="02020603050405020304" pitchFamily="18" charset="0"/>
              </a:rPr>
              <a:t> Neural Network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O  Al-Jarrah,  Ali  </a:t>
            </a:r>
            <a:r>
              <a:rPr lang="en-IN" sz="1800" dirty="0" err="1">
                <a:effectLst/>
                <a:latin typeface="ff1"/>
                <a:ea typeface="Times New Roman" panose="02020603050405020304" pitchFamily="18" charset="0"/>
                <a:cs typeface="Times New Roman" panose="02020603050405020304" pitchFamily="18" charset="0"/>
              </a:rPr>
              <a:t>Mohammd</a:t>
            </a:r>
            <a:r>
              <a:rPr lang="en-IN" sz="1800" dirty="0">
                <a:effectLst/>
                <a:latin typeface="ff1"/>
                <a:ea typeface="Times New Roman" panose="02020603050405020304" pitchFamily="18" charset="0"/>
                <a:cs typeface="Times New Roman" panose="02020603050405020304" pitchFamily="18" charset="0"/>
              </a:rPr>
              <a:t>  </a:t>
            </a:r>
            <a:r>
              <a:rPr lang="en-IN" sz="1800" dirty="0" err="1">
                <a:effectLst/>
                <a:latin typeface="ff1"/>
                <a:ea typeface="Times New Roman" panose="02020603050405020304" pitchFamily="18" charset="0"/>
                <a:cs typeface="Times New Roman" panose="02020603050405020304" pitchFamily="18" charset="0"/>
              </a:rPr>
              <a:t>Shatnawi</a:t>
            </a:r>
            <a:r>
              <a:rPr lang="en-IN" sz="1800" dirty="0">
                <a:effectLst/>
                <a:latin typeface="ff1"/>
                <a:ea typeface="Times New Roman" panose="02020603050405020304" pitchFamily="18" charset="0"/>
                <a:cs typeface="Times New Roman" panose="02020603050405020304" pitchFamily="18" charset="0"/>
              </a:rPr>
              <a:t>,  Alaa  Halawani, </a:t>
            </a:r>
            <a:r>
              <a:rPr lang="en-IN" sz="1800" dirty="0">
                <a:effectLst/>
                <a:latin typeface="ff8"/>
                <a:ea typeface="Times New Roman" panose="02020603050405020304" pitchFamily="18" charset="0"/>
                <a:cs typeface="Times New Roman" panose="02020603050405020304" pitchFamily="18" charset="0"/>
              </a:rPr>
              <a:t>“Recognition  of  gestures  in  Arabic  Sign  Language  using  neural </a:t>
            </a:r>
            <a:r>
              <a:rPr lang="en-IN" sz="1800" dirty="0">
                <a:effectLst/>
                <a:latin typeface="ff1"/>
                <a:ea typeface="Times New Roman" panose="02020603050405020304" pitchFamily="18" charset="0"/>
                <a:cs typeface="Times New Roman" panose="02020603050405020304" pitchFamily="18" charset="0"/>
              </a:rPr>
              <a:t>networks</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 Artificial Intelligence and Soft Computing, Spain, August 28-30, 2006.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B. C. </a:t>
            </a:r>
            <a:r>
              <a:rPr lang="en-IN" sz="1800" dirty="0" err="1">
                <a:effectLst/>
                <a:latin typeface="ff1"/>
                <a:ea typeface="Times New Roman" panose="02020603050405020304" pitchFamily="18" charset="0"/>
                <a:cs typeface="Times New Roman" panose="02020603050405020304" pitchFamily="18" charset="0"/>
              </a:rPr>
              <a:t>Karmokar</a:t>
            </a:r>
            <a:r>
              <a:rPr lang="en-IN" sz="1800" dirty="0">
                <a:effectLst/>
                <a:latin typeface="ff1"/>
                <a:ea typeface="Times New Roman" panose="02020603050405020304" pitchFamily="18" charset="0"/>
                <a:cs typeface="Times New Roman" panose="02020603050405020304" pitchFamily="18" charset="0"/>
              </a:rPr>
              <a:t>, K. M. R. </a:t>
            </a:r>
            <a:r>
              <a:rPr lang="en-IN" sz="1800" dirty="0" err="1">
                <a:effectLst/>
                <a:latin typeface="ff1"/>
                <a:ea typeface="Times New Roman" panose="02020603050405020304" pitchFamily="18" charset="0"/>
                <a:cs typeface="Times New Roman" panose="02020603050405020304" pitchFamily="18" charset="0"/>
              </a:rPr>
              <a:t>Alam</a:t>
            </a:r>
            <a:r>
              <a:rPr lang="en-IN" sz="1800" dirty="0">
                <a:effectLst/>
                <a:latin typeface="ff1"/>
                <a:ea typeface="Times New Roman" panose="02020603050405020304" pitchFamily="18" charset="0"/>
                <a:cs typeface="Times New Roman" panose="02020603050405020304" pitchFamily="18" charset="0"/>
              </a:rPr>
              <a:t> and M. K. </a:t>
            </a:r>
            <a:r>
              <a:rPr lang="en-IN" sz="1800" dirty="0" err="1">
                <a:effectLst/>
                <a:latin typeface="ff1"/>
                <a:ea typeface="Times New Roman" panose="02020603050405020304" pitchFamily="18" charset="0"/>
                <a:cs typeface="Times New Roman" panose="02020603050405020304" pitchFamily="18" charset="0"/>
              </a:rPr>
              <a:t>Siddiquee</a:t>
            </a:r>
            <a:r>
              <a:rPr lang="en-IN" sz="1800" dirty="0">
                <a:effectLst/>
                <a:latin typeface="ff1"/>
                <a:ea typeface="Times New Roman" panose="02020603050405020304" pitchFamily="18" charset="0"/>
                <a:cs typeface="Times New Roman" panose="02020603050405020304" pitchFamily="18" charset="0"/>
              </a:rPr>
              <a:t>, "Bangladeshi sign language recognition employing neural network ensemble," Int'l Journal of Computer Applications (IJCA), vol. 58, no. 16, pp. 43</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46, November 2012.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M. A. </a:t>
            </a:r>
            <a:r>
              <a:rPr lang="en-IN" sz="1800" dirty="0" err="1">
                <a:effectLst/>
                <a:latin typeface="ff1"/>
                <a:ea typeface="Times New Roman" panose="02020603050405020304" pitchFamily="18" charset="0"/>
                <a:cs typeface="Times New Roman" panose="02020603050405020304" pitchFamily="18" charset="0"/>
              </a:rPr>
              <a:t>Rahaman</a:t>
            </a:r>
            <a:r>
              <a:rPr lang="en-IN" sz="1800" dirty="0">
                <a:effectLst/>
                <a:latin typeface="ff1"/>
                <a:ea typeface="Times New Roman" panose="02020603050405020304" pitchFamily="18" charset="0"/>
                <a:cs typeface="Times New Roman" panose="02020603050405020304" pitchFamily="18" charset="0"/>
              </a:rPr>
              <a:t>,  M. Jasim, M.  H. Ali  and M.  </a:t>
            </a:r>
            <a:r>
              <a:rPr lang="en-IN" sz="1800" dirty="0" err="1">
                <a:effectLst/>
                <a:latin typeface="ff1"/>
                <a:ea typeface="Times New Roman" panose="02020603050405020304" pitchFamily="18" charset="0"/>
                <a:cs typeface="Times New Roman" panose="02020603050405020304" pitchFamily="18" charset="0"/>
              </a:rPr>
              <a:t>Hasanuzzaman</a:t>
            </a:r>
            <a:r>
              <a:rPr lang="en-IN" sz="1800" dirty="0">
                <a:effectLst/>
                <a:latin typeface="ff1"/>
                <a:ea typeface="Times New Roman" panose="02020603050405020304" pitchFamily="18" charset="0"/>
                <a:cs typeface="Times New Roman" panose="02020603050405020304" pitchFamily="18" charset="0"/>
              </a:rPr>
              <a:t>, "Real-time computer vision-based Bengali sign language recognition," in 17th Int'l Conf. on Computer and Information Technology, Daffodil International University, Dhaka, Bangladesh, December 2014.  </a:t>
            </a:r>
          </a:p>
          <a:p>
            <a:pPr>
              <a:lnSpc>
                <a:spcPct val="107000"/>
              </a:lnSpc>
              <a:spcAft>
                <a:spcPts val="800"/>
              </a:spcAft>
            </a:pPr>
            <a:r>
              <a:rPr lang="en-IN" sz="1800" dirty="0">
                <a:effectLst/>
                <a:latin typeface="ff1"/>
                <a:ea typeface="Times New Roman" panose="02020603050405020304" pitchFamily="18" charset="0"/>
                <a:cs typeface="Times New Roman" panose="02020603050405020304" pitchFamily="18" charset="0"/>
              </a:rPr>
              <a:t>Md.  </a:t>
            </a:r>
            <a:r>
              <a:rPr lang="en-IN" sz="1800" dirty="0" err="1">
                <a:effectLst/>
                <a:latin typeface="ff1"/>
                <a:ea typeface="Times New Roman" panose="02020603050405020304" pitchFamily="18" charset="0"/>
                <a:cs typeface="Times New Roman" panose="02020603050405020304" pitchFamily="18" charset="0"/>
              </a:rPr>
              <a:t>Abdur</a:t>
            </a:r>
            <a:r>
              <a:rPr lang="en-IN" sz="1800" dirty="0">
                <a:effectLst/>
                <a:latin typeface="ff1"/>
                <a:ea typeface="Times New Roman" panose="02020603050405020304" pitchFamily="18" charset="0"/>
                <a:cs typeface="Times New Roman" panose="02020603050405020304" pitchFamily="18" charset="0"/>
              </a:rPr>
              <a:t> Rahim, </a:t>
            </a:r>
            <a:r>
              <a:rPr lang="en-IN" sz="1800" dirty="0" err="1">
                <a:effectLst/>
                <a:latin typeface="ff1"/>
                <a:ea typeface="Times New Roman" panose="02020603050405020304" pitchFamily="18" charset="0"/>
                <a:cs typeface="Times New Roman" panose="02020603050405020304" pitchFamily="18" charset="0"/>
              </a:rPr>
              <a:t>Tanzillah</a:t>
            </a:r>
            <a:r>
              <a:rPr lang="en-IN" sz="1800" dirty="0">
                <a:effectLst/>
                <a:latin typeface="ff1"/>
                <a:ea typeface="Times New Roman" panose="02020603050405020304" pitchFamily="18" charset="0"/>
                <a:cs typeface="Times New Roman" panose="02020603050405020304" pitchFamily="18" charset="0"/>
              </a:rPr>
              <a:t>  Wahid, Md.  Khaled Ben Islam, </a:t>
            </a:r>
            <a:r>
              <a:rPr lang="en-IN" sz="1800" dirty="0">
                <a:effectLst/>
                <a:latin typeface="ff8"/>
                <a:ea typeface="Times New Roman" panose="02020603050405020304" pitchFamily="18" charset="0"/>
                <a:cs typeface="Times New Roman" panose="02020603050405020304" pitchFamily="18" charset="0"/>
              </a:rPr>
              <a:t>“Visual  Recognition  of  Beng</a:t>
            </a:r>
            <a:r>
              <a:rPr lang="en-IN" sz="1800" dirty="0">
                <a:effectLst/>
                <a:latin typeface="ff1"/>
                <a:ea typeface="Times New Roman" panose="02020603050405020304" pitchFamily="18" charset="0"/>
                <a:cs typeface="Times New Roman" panose="02020603050405020304" pitchFamily="18" charset="0"/>
              </a:rPr>
              <a:t>ali  Sign  Language  using  Artificial Neural Network</a:t>
            </a:r>
            <a:r>
              <a:rPr lang="en-IN" sz="1800" dirty="0">
                <a:effectLst/>
                <a:latin typeface="ff8"/>
                <a:ea typeface="Times New Roman" panose="02020603050405020304" pitchFamily="18" charset="0"/>
                <a:cs typeface="Times New Roman" panose="02020603050405020304" pitchFamily="18" charset="0"/>
              </a:rPr>
              <a:t>”,</a:t>
            </a:r>
            <a:r>
              <a:rPr lang="en-IN" sz="1800" dirty="0">
                <a:effectLst/>
                <a:latin typeface="ff1"/>
                <a:ea typeface="Times New Roman" panose="02020603050405020304" pitchFamily="18" charset="0"/>
                <a:cs typeface="Times New Roman" panose="02020603050405020304" pitchFamily="18" charset="0"/>
              </a:rPr>
              <a:t> International Journal of Computer Applications, Volume 94 - Number 17,  pp : 1-5 , 2014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989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DDD2D-4BB2-43D0-9255-FED127D7C306}"/>
              </a:ext>
            </a:extLst>
          </p:cNvPr>
          <p:cNvSpPr>
            <a:spLocks noGrp="1"/>
          </p:cNvSpPr>
          <p:nvPr>
            <p:ph type="title"/>
          </p:nvPr>
        </p:nvSpPr>
        <p:spPr>
          <a:xfrm>
            <a:off x="2858559" y="2533650"/>
            <a:ext cx="8596668" cy="1320800"/>
          </a:xfrm>
        </p:spPr>
        <p:txBody>
          <a:bodyPr>
            <a:normAutofit/>
          </a:bodyPr>
          <a:lstStyle/>
          <a:p>
            <a:r>
              <a:rPr lang="en-US" sz="5400" dirty="0">
                <a:effectLst>
                  <a:outerShdw blurRad="38100" dist="38100" dir="2700000" algn="tl">
                    <a:srgbClr val="000000">
                      <a:alpha val="43137"/>
                    </a:srgbClr>
                  </a:outerShdw>
                </a:effectLst>
              </a:rPr>
              <a:t>THANK YOU</a:t>
            </a:r>
            <a:endParaRPr lang="en-IN"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732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AD17-C58F-471A-99C8-9366183C7D65}"/>
              </a:ext>
            </a:extLst>
          </p:cNvPr>
          <p:cNvSpPr>
            <a:spLocks noGrp="1"/>
          </p:cNvSpPr>
          <p:nvPr>
            <p:ph type="title"/>
          </p:nvPr>
        </p:nvSpPr>
        <p:spPr>
          <a:xfrm>
            <a:off x="677334" y="1190625"/>
            <a:ext cx="8596668" cy="1320800"/>
          </a:xfrm>
        </p:spPr>
        <p:txBody>
          <a:bodyPr/>
          <a:lstStyle/>
          <a:p>
            <a:r>
              <a:rPr lang="en-US" dirty="0"/>
              <a:t>Context</a:t>
            </a:r>
            <a:endParaRPr lang="en-IN" dirty="0"/>
          </a:p>
        </p:txBody>
      </p:sp>
      <p:sp>
        <p:nvSpPr>
          <p:cNvPr id="3" name="Content Placeholder 2">
            <a:extLst>
              <a:ext uri="{FF2B5EF4-FFF2-40B4-BE49-F238E27FC236}">
                <a16:creationId xmlns:a16="http://schemas.microsoft.com/office/drawing/2014/main" id="{206F015A-6BD2-4A01-AC05-76FFB240B126}"/>
              </a:ext>
            </a:extLst>
          </p:cNvPr>
          <p:cNvSpPr>
            <a:spLocks noGrp="1"/>
          </p:cNvSpPr>
          <p:nvPr>
            <p:ph idx="1"/>
          </p:nvPr>
        </p:nvSpPr>
        <p:spPr/>
        <p:txBody>
          <a:bodyPr/>
          <a:lstStyle/>
          <a:p>
            <a:r>
              <a:rPr lang="en-US" dirty="0"/>
              <a:t>Sign Language Recognition</a:t>
            </a:r>
          </a:p>
          <a:p>
            <a:r>
              <a:rPr lang="en-US" dirty="0"/>
              <a:t>Different Method for Sign Language Recognition</a:t>
            </a:r>
          </a:p>
          <a:p>
            <a:r>
              <a:rPr lang="en-US" dirty="0" err="1"/>
              <a:t>MediaPipe</a:t>
            </a:r>
            <a:endParaRPr lang="en-US" dirty="0"/>
          </a:p>
          <a:p>
            <a:r>
              <a:rPr lang="en-US" dirty="0" err="1"/>
              <a:t>MediaPipe</a:t>
            </a:r>
            <a:r>
              <a:rPr lang="en-US" dirty="0"/>
              <a:t> Hand </a:t>
            </a:r>
          </a:p>
          <a:p>
            <a:r>
              <a:rPr lang="en-US" dirty="0"/>
              <a:t>Database Description</a:t>
            </a:r>
          </a:p>
          <a:p>
            <a:r>
              <a:rPr lang="en-US" dirty="0"/>
              <a:t>Model</a:t>
            </a:r>
          </a:p>
          <a:p>
            <a:r>
              <a:rPr lang="en-US" dirty="0" err="1"/>
              <a:t>Conclution</a:t>
            </a:r>
            <a:endParaRPr lang="en-US" dirty="0"/>
          </a:p>
          <a:p>
            <a:r>
              <a:rPr lang="en-US"/>
              <a:t>Reference </a:t>
            </a:r>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23444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DE05-6472-9003-398A-0D651B214E79}"/>
              </a:ext>
            </a:extLst>
          </p:cNvPr>
          <p:cNvSpPr>
            <a:spLocks noGrp="1"/>
          </p:cNvSpPr>
          <p:nvPr>
            <p:ph type="title"/>
          </p:nvPr>
        </p:nvSpPr>
        <p:spPr/>
        <p:txBody>
          <a:bodyPr/>
          <a:lstStyle/>
          <a:p>
            <a:r>
              <a:rPr lang="en-IN" dirty="0"/>
              <a:t>Sign Language Recognition</a:t>
            </a:r>
          </a:p>
        </p:txBody>
      </p:sp>
      <p:sp>
        <p:nvSpPr>
          <p:cNvPr id="3" name="Content Placeholder 2">
            <a:extLst>
              <a:ext uri="{FF2B5EF4-FFF2-40B4-BE49-F238E27FC236}">
                <a16:creationId xmlns:a16="http://schemas.microsoft.com/office/drawing/2014/main" id="{666728B8-D96D-459F-3E45-C85DA63BB72F}"/>
              </a:ext>
            </a:extLst>
          </p:cNvPr>
          <p:cNvSpPr>
            <a:spLocks noGrp="1"/>
          </p:cNvSpPr>
          <p:nvPr>
            <p:ph idx="1"/>
          </p:nvPr>
        </p:nvSpPr>
        <p:spPr/>
        <p:txBody>
          <a:bodyPr/>
          <a:lstStyle/>
          <a:p>
            <a:r>
              <a:rPr lang="en-IN" sz="1800" dirty="0">
                <a:effectLst/>
                <a:latin typeface="Times New Roman" panose="02020603050405020304" pitchFamily="18" charset="0"/>
                <a:ea typeface="Calibri" panose="020F0502020204030204" pitchFamily="34" charset="0"/>
              </a:rPr>
              <a:t>Sign language is an important part  of communication  for people  with  speaking  and  hearing  disability.</a:t>
            </a:r>
          </a:p>
          <a:p>
            <a:r>
              <a:rPr lang="en-IN" sz="1800" dirty="0">
                <a:effectLst/>
                <a:latin typeface="Times New Roman" panose="02020603050405020304" pitchFamily="18" charset="0"/>
                <a:ea typeface="Calibri" panose="020F0502020204030204" pitchFamily="34" charset="0"/>
              </a:rPr>
              <a:t>In  the  modern world, almost every spoken language has its own verified sign language which  is  parallel to  the  written  language. It  is  an important part of linguistics for translating the sign language to the  written  form  to  communicate  effectively  with  other audiences who do not know the signs .</a:t>
            </a:r>
            <a:endParaRPr lang="en-IN" sz="1800" dirty="0">
              <a:solidFill>
                <a:srgbClr val="000000"/>
              </a:solidFill>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Sign Language Recognition systems are used to detect signs  of numbers,  alphabets,  words or any  other signs.</a:t>
            </a: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267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8615-84ED-4101-BCDD-A61C315141D9}"/>
              </a:ext>
            </a:extLst>
          </p:cNvPr>
          <p:cNvSpPr>
            <a:spLocks noGrp="1"/>
          </p:cNvSpPr>
          <p:nvPr>
            <p:ph type="title"/>
          </p:nvPr>
        </p:nvSpPr>
        <p:spPr>
          <a:xfrm>
            <a:off x="391772" y="2358481"/>
            <a:ext cx="5536369" cy="1460500"/>
          </a:xfrm>
        </p:spPr>
        <p:txBody>
          <a:bodyPr>
            <a:normAutofit/>
          </a:bodyPr>
          <a:lstStyle/>
          <a:p>
            <a:pPr marL="342900" indent="-342900">
              <a:buFont typeface="Arial" panose="020B0604020202020204" pitchFamily="34" charset="0"/>
              <a:buChar char="•"/>
            </a:pPr>
            <a:r>
              <a:rPr lang="en-US" sz="2000" i="0" dirty="0" err="1">
                <a:solidFill>
                  <a:schemeClr val="tx1">
                    <a:lumMod val="95000"/>
                  </a:schemeClr>
                </a:solidFill>
                <a:effectLst/>
                <a:latin typeface="Abadi" panose="020B0604020104020204" pitchFamily="34" charset="0"/>
              </a:rPr>
              <a:t>SignAloud</a:t>
            </a:r>
            <a:r>
              <a:rPr lang="en-US" sz="2000" i="0" dirty="0">
                <a:solidFill>
                  <a:schemeClr val="tx1">
                    <a:lumMod val="95000"/>
                  </a:schemeClr>
                </a:solidFill>
                <a:effectLst/>
                <a:latin typeface="Abadi" panose="020B0604020104020204" pitchFamily="34" charset="0"/>
              </a:rPr>
              <a:t> Smart Gloves Turns Sign Language Into Speech</a:t>
            </a:r>
            <a:endParaRPr lang="en-IN" sz="2800" dirty="0">
              <a:solidFill>
                <a:schemeClr val="tx1">
                  <a:lumMod val="95000"/>
                </a:schemeClr>
              </a:solidFill>
              <a:latin typeface="Abadi" panose="020B0604020104020204" pitchFamily="34" charset="0"/>
            </a:endParaRPr>
          </a:p>
        </p:txBody>
      </p:sp>
      <p:pic>
        <p:nvPicPr>
          <p:cNvPr id="1026" name="Picture 2" descr="SignAloud Smart Gloves Turns Sign Language Into Speech – TechEBlog">
            <a:extLst>
              <a:ext uri="{FF2B5EF4-FFF2-40B4-BE49-F238E27FC236}">
                <a16:creationId xmlns:a16="http://schemas.microsoft.com/office/drawing/2014/main" id="{9DF33B33-0737-4ADF-B01D-015063E4CB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644057"/>
            <a:ext cx="4195688" cy="2660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angla Sign Language Recognition with Skin Segmentation and Binary Masking  | Semantic Scholar">
            <a:extLst>
              <a:ext uri="{FF2B5EF4-FFF2-40B4-BE49-F238E27FC236}">
                <a16:creationId xmlns:a16="http://schemas.microsoft.com/office/drawing/2014/main" id="{3B604DAC-7E24-4EDC-AE53-F2A3261F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4491493"/>
            <a:ext cx="6288844" cy="21861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B0B9AD-592F-4466-9DF5-463F17063C2F}"/>
              </a:ext>
            </a:extLst>
          </p:cNvPr>
          <p:cNvSpPr txBox="1"/>
          <p:nvPr/>
        </p:nvSpPr>
        <p:spPr>
          <a:xfrm>
            <a:off x="7112831" y="4648884"/>
            <a:ext cx="4602919" cy="707886"/>
          </a:xfrm>
          <a:prstGeom prst="rect">
            <a:avLst/>
          </a:prstGeom>
          <a:noFill/>
        </p:spPr>
        <p:txBody>
          <a:bodyPr wrap="square">
            <a:spAutoFit/>
          </a:bodyPr>
          <a:lstStyle/>
          <a:p>
            <a:pPr marL="342900" indent="-342900">
              <a:buFont typeface="Arial" panose="020B0604020202020204" pitchFamily="34" charset="0"/>
              <a:buChar char="•"/>
            </a:pPr>
            <a:r>
              <a:rPr lang="en-US" sz="2000" i="0" dirty="0">
                <a:effectLst/>
                <a:latin typeface="Abadi" panose="020B0604020104020204" pitchFamily="34" charset="0"/>
              </a:rPr>
              <a:t>Sign Language Recognition with Skin Segmentation and Binary Masking</a:t>
            </a:r>
            <a:endParaRPr lang="en-IN" sz="2000" dirty="0">
              <a:latin typeface="Abadi" panose="020B0604020104020204" pitchFamily="34" charset="0"/>
            </a:endParaRPr>
          </a:p>
        </p:txBody>
      </p:sp>
      <p:sp>
        <p:nvSpPr>
          <p:cNvPr id="11" name="TextBox 10">
            <a:extLst>
              <a:ext uri="{FF2B5EF4-FFF2-40B4-BE49-F238E27FC236}">
                <a16:creationId xmlns:a16="http://schemas.microsoft.com/office/drawing/2014/main" id="{478111D5-8E8B-4C23-898C-06CB0DA39EC0}"/>
              </a:ext>
            </a:extLst>
          </p:cNvPr>
          <p:cNvSpPr txBox="1"/>
          <p:nvPr/>
        </p:nvSpPr>
        <p:spPr>
          <a:xfrm>
            <a:off x="223912" y="180385"/>
            <a:ext cx="8986763" cy="1692771"/>
          </a:xfrm>
          <a:prstGeom prst="rect">
            <a:avLst/>
          </a:prstGeom>
          <a:noFill/>
        </p:spPr>
        <p:txBody>
          <a:bodyPr wrap="square">
            <a:spAutoFit/>
          </a:bodyPr>
          <a:lstStyle/>
          <a:p>
            <a:r>
              <a:rPr lang="en-US" sz="3200" u="sng" dirty="0"/>
              <a:t>DIFFERENT METHOD OF SIGN LANGUAGE ESTIMATION</a:t>
            </a:r>
          </a:p>
          <a:p>
            <a:r>
              <a:rPr lang="en-US" dirty="0">
                <a:latin typeface="Abadi" panose="020B0604020104020204" pitchFamily="34" charset="0"/>
              </a:rPr>
              <a:t>Hand gesture recognition has been an active research field for the past 20 years, where various different approaches have been proposed.</a:t>
            </a:r>
            <a:endParaRPr lang="en-IN"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219610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2C73-31B0-4355-80E2-77B03A583011}"/>
              </a:ext>
            </a:extLst>
          </p:cNvPr>
          <p:cNvSpPr>
            <a:spLocks noGrp="1"/>
          </p:cNvSpPr>
          <p:nvPr>
            <p:ph type="title"/>
          </p:nvPr>
        </p:nvSpPr>
        <p:spPr/>
        <p:txBody>
          <a:bodyPr/>
          <a:lstStyle/>
          <a:p>
            <a:r>
              <a:rPr lang="en-US" dirty="0" err="1"/>
              <a:t>MediaPipe</a:t>
            </a:r>
            <a:endParaRPr lang="en-IN" dirty="0"/>
          </a:p>
        </p:txBody>
      </p:sp>
      <p:sp>
        <p:nvSpPr>
          <p:cNvPr id="3" name="Content Placeholder 2">
            <a:extLst>
              <a:ext uri="{FF2B5EF4-FFF2-40B4-BE49-F238E27FC236}">
                <a16:creationId xmlns:a16="http://schemas.microsoft.com/office/drawing/2014/main" id="{6917D8E0-8FCA-4CA3-AE74-642814A5F517}"/>
              </a:ext>
            </a:extLst>
          </p:cNvPr>
          <p:cNvSpPr>
            <a:spLocks noGrp="1"/>
          </p:cNvSpPr>
          <p:nvPr>
            <p:ph idx="1"/>
          </p:nvPr>
        </p:nvSpPr>
        <p:spPr>
          <a:xfrm>
            <a:off x="381000" y="1590675"/>
            <a:ext cx="8893002" cy="4450687"/>
          </a:xfrm>
        </p:spPr>
        <p:txBody>
          <a:bodyPr/>
          <a:lstStyle/>
          <a:p>
            <a:r>
              <a:rPr lang="en-IN" sz="1800" dirty="0" err="1">
                <a:solidFill>
                  <a:schemeClr val="tx1">
                    <a:lumMod val="95000"/>
                  </a:schemeClr>
                </a:solidFill>
                <a:effectLst/>
                <a:latin typeface="Verdana" panose="020B0604030504040204" pitchFamily="34" charset="0"/>
                <a:ea typeface="Times New Roman" panose="02020603050405020304" pitchFamily="18" charset="0"/>
                <a:cs typeface="Arial" panose="020B0604020202020204" pitchFamily="34" charset="0"/>
              </a:rPr>
              <a:t>MediaPipe</a:t>
            </a:r>
            <a:r>
              <a:rPr lang="en-IN" sz="1800" dirty="0">
                <a:solidFill>
                  <a:schemeClr val="tx1">
                    <a:lumMod val="95000"/>
                  </a:schemeClr>
                </a:solidFill>
                <a:effectLst/>
                <a:latin typeface="Verdana" panose="020B0604030504040204" pitchFamily="34" charset="0"/>
                <a:ea typeface="Times New Roman" panose="02020603050405020304" pitchFamily="18" charset="0"/>
                <a:cs typeface="Arial" panose="020B0604020202020204" pitchFamily="34" charset="0"/>
              </a:rPr>
              <a:t> is a cross-platform framework for building multimodal applied machine learning pipelines</a:t>
            </a:r>
            <a:endPar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MediaPipe</a:t>
            </a:r>
            <a:r>
              <a:rPr lang="en-IN" sz="1800" dirty="0">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 is a framework for building multimodal (</a:t>
            </a:r>
            <a:r>
              <a:rPr lang="en-IN" sz="1800" dirty="0" err="1">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eg.</a:t>
            </a:r>
            <a:r>
              <a:rPr lang="en-IN" sz="1800" dirty="0">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 video, audio, any time series data), cross platform (</a:t>
            </a:r>
            <a:r>
              <a:rPr lang="en-IN" sz="1800" dirty="0" err="1">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i.e</a:t>
            </a:r>
            <a:r>
              <a:rPr lang="en-IN" sz="1800" dirty="0">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 Android, iOS, web, edge devices) applied ML pipelines. With </a:t>
            </a:r>
            <a:r>
              <a:rPr lang="en-IN" sz="1800" dirty="0" err="1">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MediaPipe</a:t>
            </a:r>
            <a:r>
              <a:rPr lang="en-IN" sz="1800" dirty="0">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 a perception pipeline can be built as a graph of modular components, including, for instance, inference models (e.g., TensorFlow, </a:t>
            </a:r>
            <a:r>
              <a:rPr lang="en-IN" sz="1800" dirty="0" err="1">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TFLite</a:t>
            </a:r>
            <a:r>
              <a:rPr lang="en-IN" sz="1800" dirty="0">
                <a:solidFill>
                  <a:schemeClr val="tx1">
                    <a:lumMod val="95000"/>
                  </a:schemeClr>
                </a:solidFill>
                <a:effectLst/>
                <a:latin typeface="Verdana" panose="020B0604030504040204" pitchFamily="34" charset="0"/>
                <a:ea typeface="Times New Roman" panose="02020603050405020304" pitchFamily="18" charset="0"/>
                <a:cs typeface="Times New Roman" panose="02020603050405020304" pitchFamily="18" charset="0"/>
              </a:rPr>
              <a:t>) and media processing functions.</a:t>
            </a:r>
            <a:endPar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377C3FC-D1DC-4C80-A6B4-EC63ACF5C88A}"/>
              </a:ext>
            </a:extLst>
          </p:cNvPr>
          <p:cNvPicPr>
            <a:picLocks noChangeAspect="1"/>
          </p:cNvPicPr>
          <p:nvPr/>
        </p:nvPicPr>
        <p:blipFill>
          <a:blip r:embed="rId2"/>
          <a:stretch>
            <a:fillRect/>
          </a:stretch>
        </p:blipFill>
        <p:spPr>
          <a:xfrm>
            <a:off x="1143000" y="3816018"/>
            <a:ext cx="9315450" cy="2832432"/>
          </a:xfrm>
          <a:prstGeom prst="rect">
            <a:avLst/>
          </a:prstGeom>
        </p:spPr>
      </p:pic>
    </p:spTree>
    <p:extLst>
      <p:ext uri="{BB962C8B-B14F-4D97-AF65-F5344CB8AC3E}">
        <p14:creationId xmlns:p14="http://schemas.microsoft.com/office/powerpoint/2010/main" val="399733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238F24-CA67-4A89-93D8-39A36A5CD2AC}"/>
              </a:ext>
            </a:extLst>
          </p:cNvPr>
          <p:cNvSpPr>
            <a:spLocks noGrp="1"/>
          </p:cNvSpPr>
          <p:nvPr>
            <p:ph idx="1"/>
          </p:nvPr>
        </p:nvSpPr>
        <p:spPr>
          <a:xfrm>
            <a:off x="485776" y="2863009"/>
            <a:ext cx="4000500" cy="369332"/>
          </a:xfrm>
        </p:spPr>
        <p:txBody>
          <a:bodyPr>
            <a:normAutofit lnSpcReduction="10000"/>
          </a:bodyPr>
          <a:lstStyle/>
          <a:p>
            <a:pPr marL="0" indent="0">
              <a:buNone/>
            </a:pPr>
            <a:r>
              <a:rPr lang="en-US" dirty="0" err="1"/>
              <a:t>MediaPipe</a:t>
            </a:r>
            <a:r>
              <a:rPr lang="en-US" dirty="0"/>
              <a:t> pose Landmarks</a:t>
            </a:r>
          </a:p>
        </p:txBody>
      </p:sp>
      <p:pic>
        <p:nvPicPr>
          <p:cNvPr id="4" name="Picture 3">
            <a:extLst>
              <a:ext uri="{FF2B5EF4-FFF2-40B4-BE49-F238E27FC236}">
                <a16:creationId xmlns:a16="http://schemas.microsoft.com/office/drawing/2014/main" id="{785CD74F-9F03-483D-A17D-800F75419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18" y="159422"/>
            <a:ext cx="4386407" cy="2488676"/>
          </a:xfrm>
          <a:prstGeom prst="rect">
            <a:avLst/>
          </a:prstGeom>
          <a:ln>
            <a:solidFill>
              <a:schemeClr val="tx1"/>
            </a:solidFill>
          </a:ln>
        </p:spPr>
      </p:pic>
      <p:pic>
        <p:nvPicPr>
          <p:cNvPr id="6" name="Picture 5">
            <a:extLst>
              <a:ext uri="{FF2B5EF4-FFF2-40B4-BE49-F238E27FC236}">
                <a16:creationId xmlns:a16="http://schemas.microsoft.com/office/drawing/2014/main" id="{3795BC88-AE4C-444A-8C89-D2142639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900" y="345758"/>
            <a:ext cx="5629275" cy="1962767"/>
          </a:xfrm>
          <a:prstGeom prst="rect">
            <a:avLst/>
          </a:prstGeom>
        </p:spPr>
      </p:pic>
      <p:sp>
        <p:nvSpPr>
          <p:cNvPr id="7" name="TextBox 6">
            <a:extLst>
              <a:ext uri="{FF2B5EF4-FFF2-40B4-BE49-F238E27FC236}">
                <a16:creationId xmlns:a16="http://schemas.microsoft.com/office/drawing/2014/main" id="{697FE84C-3817-4F00-A460-5D49605F84C7}"/>
              </a:ext>
            </a:extLst>
          </p:cNvPr>
          <p:cNvSpPr txBox="1"/>
          <p:nvPr/>
        </p:nvSpPr>
        <p:spPr>
          <a:xfrm>
            <a:off x="6376988" y="2678343"/>
            <a:ext cx="3700462" cy="369332"/>
          </a:xfrm>
          <a:prstGeom prst="rect">
            <a:avLst/>
          </a:prstGeom>
          <a:noFill/>
        </p:spPr>
        <p:txBody>
          <a:bodyPr wrap="square">
            <a:spAutoFit/>
          </a:bodyPr>
          <a:lstStyle/>
          <a:p>
            <a:pPr marL="0" indent="0">
              <a:buNone/>
            </a:pPr>
            <a:r>
              <a:rPr lang="en-US" dirty="0" err="1"/>
              <a:t>MediaPipe</a:t>
            </a:r>
            <a:r>
              <a:rPr lang="en-US" dirty="0"/>
              <a:t>  Hand Landmarks</a:t>
            </a:r>
          </a:p>
        </p:txBody>
      </p:sp>
      <p:pic>
        <p:nvPicPr>
          <p:cNvPr id="8" name="Picture 7">
            <a:extLst>
              <a:ext uri="{FF2B5EF4-FFF2-40B4-BE49-F238E27FC236}">
                <a16:creationId xmlns:a16="http://schemas.microsoft.com/office/drawing/2014/main" id="{60EEA21C-F040-4B1B-985D-5B2F6CFC0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225" y="3132140"/>
            <a:ext cx="6096000" cy="3040376"/>
          </a:xfrm>
          <a:prstGeom prst="rect">
            <a:avLst/>
          </a:prstGeom>
        </p:spPr>
      </p:pic>
      <p:sp>
        <p:nvSpPr>
          <p:cNvPr id="10" name="TextBox 9">
            <a:extLst>
              <a:ext uri="{FF2B5EF4-FFF2-40B4-BE49-F238E27FC236}">
                <a16:creationId xmlns:a16="http://schemas.microsoft.com/office/drawing/2014/main" id="{C41AD74E-B064-432D-97F9-A1E0A7274383}"/>
              </a:ext>
            </a:extLst>
          </p:cNvPr>
          <p:cNvSpPr txBox="1"/>
          <p:nvPr/>
        </p:nvSpPr>
        <p:spPr>
          <a:xfrm>
            <a:off x="7281863" y="6299001"/>
            <a:ext cx="6238874" cy="369332"/>
          </a:xfrm>
          <a:prstGeom prst="rect">
            <a:avLst/>
          </a:prstGeom>
          <a:noFill/>
        </p:spPr>
        <p:txBody>
          <a:bodyPr wrap="square">
            <a:spAutoFit/>
          </a:bodyPr>
          <a:lstStyle/>
          <a:p>
            <a:pPr marL="0" indent="0">
              <a:buNone/>
            </a:pPr>
            <a:r>
              <a:rPr lang="en-US" dirty="0" err="1"/>
              <a:t>MediaPipe</a:t>
            </a:r>
            <a:r>
              <a:rPr lang="en-US" dirty="0"/>
              <a:t> Holistic</a:t>
            </a:r>
          </a:p>
        </p:txBody>
      </p:sp>
      <p:pic>
        <p:nvPicPr>
          <p:cNvPr id="1026" name="Picture 2" descr="Facial Landmark Detection Simplified With Opencv - Analytics Vidhya">
            <a:extLst>
              <a:ext uri="{FF2B5EF4-FFF2-40B4-BE49-F238E27FC236}">
                <a16:creationId xmlns:a16="http://schemas.microsoft.com/office/drawing/2014/main" id="{9B58FFE3-AFAB-4C56-893D-9739FE5BE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3502073"/>
            <a:ext cx="3686175" cy="27969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DEBFD0E-67BF-41EB-86B1-D12F9EEE1E88}"/>
              </a:ext>
            </a:extLst>
          </p:cNvPr>
          <p:cNvSpPr txBox="1"/>
          <p:nvPr/>
        </p:nvSpPr>
        <p:spPr>
          <a:xfrm>
            <a:off x="788194" y="6299000"/>
            <a:ext cx="2564606" cy="369332"/>
          </a:xfrm>
          <a:prstGeom prst="rect">
            <a:avLst/>
          </a:prstGeom>
          <a:noFill/>
        </p:spPr>
        <p:txBody>
          <a:bodyPr wrap="square">
            <a:spAutoFit/>
          </a:bodyPr>
          <a:lstStyle/>
          <a:p>
            <a:pPr marL="0" indent="0">
              <a:buNone/>
            </a:pPr>
            <a:r>
              <a:rPr lang="en-US" dirty="0" err="1"/>
              <a:t>MediaPipe</a:t>
            </a:r>
            <a:r>
              <a:rPr lang="en-US" dirty="0"/>
              <a:t> Face </a:t>
            </a:r>
            <a:endParaRPr lang="en-IN" dirty="0"/>
          </a:p>
        </p:txBody>
      </p:sp>
    </p:spTree>
    <p:extLst>
      <p:ext uri="{BB962C8B-B14F-4D97-AF65-F5344CB8AC3E}">
        <p14:creationId xmlns:p14="http://schemas.microsoft.com/office/powerpoint/2010/main" val="265864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2901-D7CD-4648-8A7B-62CF091CAEF8}"/>
              </a:ext>
            </a:extLst>
          </p:cNvPr>
          <p:cNvSpPr>
            <a:spLocks noGrp="1"/>
          </p:cNvSpPr>
          <p:nvPr>
            <p:ph type="title"/>
          </p:nvPr>
        </p:nvSpPr>
        <p:spPr/>
        <p:txBody>
          <a:bodyPr/>
          <a:lstStyle/>
          <a:p>
            <a:r>
              <a:rPr lang="en-US" dirty="0" err="1"/>
              <a:t>MediaPipe</a:t>
            </a:r>
            <a:r>
              <a:rPr lang="en-US" dirty="0"/>
              <a:t> Hand</a:t>
            </a:r>
            <a:endParaRPr lang="en-IN" dirty="0"/>
          </a:p>
        </p:txBody>
      </p:sp>
      <p:sp>
        <p:nvSpPr>
          <p:cNvPr id="3" name="Content Placeholder 2">
            <a:extLst>
              <a:ext uri="{FF2B5EF4-FFF2-40B4-BE49-F238E27FC236}">
                <a16:creationId xmlns:a16="http://schemas.microsoft.com/office/drawing/2014/main" id="{30035A07-9935-4D1C-AC58-5386F6934848}"/>
              </a:ext>
            </a:extLst>
          </p:cNvPr>
          <p:cNvSpPr>
            <a:spLocks noGrp="1"/>
          </p:cNvSpPr>
          <p:nvPr>
            <p:ph idx="1"/>
          </p:nvPr>
        </p:nvSpPr>
        <p:spPr>
          <a:xfrm>
            <a:off x="504825" y="1409701"/>
            <a:ext cx="8769177" cy="3517900"/>
          </a:xfrm>
        </p:spPr>
        <p:txBody>
          <a:bodyPr/>
          <a:lstStyle/>
          <a:p>
            <a:r>
              <a:rPr lang="en-IN" sz="1800" dirty="0" err="1">
                <a:effectLst/>
                <a:latin typeface="Verdana" panose="020B0604030504040204" pitchFamily="34" charset="0"/>
                <a:ea typeface="Calibri" panose="020F0502020204030204" pitchFamily="34" charset="0"/>
                <a:cs typeface="Segoe UI" panose="020B0502040204020203" pitchFamily="34" charset="0"/>
              </a:rPr>
              <a:t>MediaPipe</a:t>
            </a:r>
            <a:r>
              <a:rPr lang="en-IN" sz="1800" dirty="0">
                <a:effectLst/>
                <a:latin typeface="Verdana" panose="020B0604030504040204" pitchFamily="34" charset="0"/>
                <a:ea typeface="Calibri" panose="020F0502020204030204" pitchFamily="34" charset="0"/>
                <a:cs typeface="Segoe UI" panose="020B0502040204020203" pitchFamily="34" charset="0"/>
              </a:rPr>
              <a:t> Hands is a high-fidelity hand and finger tracking solution. It employs machine learning (ML) to infer 21 3D landmarks of a hand from just a single frame</a:t>
            </a:r>
          </a:p>
          <a:p>
            <a:r>
              <a:rPr lang="en-IN" sz="1800" dirty="0" err="1">
                <a:effectLst/>
                <a:latin typeface="Verdana" panose="020B0604030504040204" pitchFamily="34" charset="0"/>
                <a:ea typeface="Calibri" panose="020F0502020204030204" pitchFamily="34" charset="0"/>
                <a:cs typeface="Segoe UI" panose="020B0502040204020203" pitchFamily="34" charset="0"/>
              </a:rPr>
              <a:t>MediaPipe</a:t>
            </a:r>
            <a:r>
              <a:rPr lang="en-IN" sz="1800" dirty="0">
                <a:effectLst/>
                <a:latin typeface="Verdana" panose="020B0604030504040204" pitchFamily="34" charset="0"/>
                <a:ea typeface="Calibri" panose="020F0502020204030204" pitchFamily="34" charset="0"/>
                <a:cs typeface="Segoe UI" panose="020B0502040204020203" pitchFamily="34" charset="0"/>
              </a:rPr>
              <a:t> Hands utilizes an ML pipeline consisting of multiple models working together: </a:t>
            </a:r>
          </a:p>
          <a:p>
            <a:pPr>
              <a:buFont typeface="Wingdings" panose="05000000000000000000" pitchFamily="2" charset="2"/>
              <a:buChar char="§"/>
            </a:pPr>
            <a:r>
              <a:rPr lang="en-IN" sz="1800" dirty="0">
                <a:effectLst/>
                <a:latin typeface="Verdana" panose="020B0604030504040204" pitchFamily="34" charset="0"/>
                <a:ea typeface="Calibri" panose="020F0502020204030204" pitchFamily="34" charset="0"/>
                <a:cs typeface="Segoe UI" panose="020B0502040204020203" pitchFamily="34" charset="0"/>
              </a:rPr>
              <a:t>A palm detection model that operates on the full image and returns an oriented hand bounding box</a:t>
            </a:r>
            <a:endParaRPr lang="en-IN" dirty="0">
              <a:latin typeface="Verdana" panose="020B0604030504040204" pitchFamily="34" charset="0"/>
              <a:ea typeface="Calibri" panose="020F0502020204030204" pitchFamily="34" charset="0"/>
              <a:cs typeface="Segoe UI" panose="020B0502040204020203" pitchFamily="34" charset="0"/>
            </a:endParaRPr>
          </a:p>
          <a:p>
            <a:pPr>
              <a:buFont typeface="Wingdings" panose="05000000000000000000" pitchFamily="2" charset="2"/>
              <a:buChar char="§"/>
            </a:pPr>
            <a:r>
              <a:rPr lang="en-IN" sz="1800" dirty="0">
                <a:effectLst/>
                <a:latin typeface="Verdana" panose="020B0604030504040204" pitchFamily="34" charset="0"/>
                <a:ea typeface="Calibri" panose="020F0502020204030204" pitchFamily="34" charset="0"/>
                <a:cs typeface="Segoe UI" panose="020B0502040204020203" pitchFamily="34" charset="0"/>
              </a:rPr>
              <a:t>A hand landmark model that operates on the cropped image region defined by the palm detector and returns high-fidelity 3D hand </a:t>
            </a:r>
            <a:r>
              <a:rPr lang="en-IN" sz="1800" dirty="0" err="1">
                <a:effectLst/>
                <a:latin typeface="Verdana" panose="020B0604030504040204" pitchFamily="34" charset="0"/>
                <a:ea typeface="Calibri" panose="020F0502020204030204" pitchFamily="34" charset="0"/>
                <a:cs typeface="Segoe UI" panose="020B0502040204020203" pitchFamily="34" charset="0"/>
              </a:rPr>
              <a:t>keypoints</a:t>
            </a:r>
            <a:r>
              <a:rPr lang="en-IN" sz="1800" dirty="0">
                <a:effectLst/>
                <a:latin typeface="Verdana" panose="020B0604030504040204" pitchFamily="34" charset="0"/>
                <a:ea typeface="Calibri" panose="020F0502020204030204" pitchFamily="34" charset="0"/>
                <a:cs typeface="Segoe UI" panose="020B0502040204020203" pitchFamily="34" charset="0"/>
              </a:rPr>
              <a:t>.</a:t>
            </a:r>
          </a:p>
          <a:p>
            <a:endParaRPr lang="en-IN" dirty="0"/>
          </a:p>
        </p:txBody>
      </p:sp>
      <p:pic>
        <p:nvPicPr>
          <p:cNvPr id="1026" name="Picture 2">
            <a:extLst>
              <a:ext uri="{FF2B5EF4-FFF2-40B4-BE49-F238E27FC236}">
                <a16:creationId xmlns:a16="http://schemas.microsoft.com/office/drawing/2014/main" id="{3CD14F75-6134-4349-A9AD-1C5D78396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702" y="1033182"/>
            <a:ext cx="28575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27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45F2-595C-4880-BEF0-BC12F2641707}"/>
              </a:ext>
            </a:extLst>
          </p:cNvPr>
          <p:cNvSpPr>
            <a:spLocks noGrp="1"/>
          </p:cNvSpPr>
          <p:nvPr>
            <p:ph type="title"/>
          </p:nvPr>
        </p:nvSpPr>
        <p:spPr/>
        <p:txBody>
          <a:bodyPr/>
          <a:lstStyle/>
          <a:p>
            <a:r>
              <a:rPr lang="en-IN" dirty="0"/>
              <a:t>Bengali Sign Language Recognition</a:t>
            </a:r>
          </a:p>
        </p:txBody>
      </p:sp>
      <p:sp>
        <p:nvSpPr>
          <p:cNvPr id="3" name="Content Placeholder 2">
            <a:extLst>
              <a:ext uri="{FF2B5EF4-FFF2-40B4-BE49-F238E27FC236}">
                <a16:creationId xmlns:a16="http://schemas.microsoft.com/office/drawing/2014/main" id="{217726E0-BE25-4CEB-9CD8-C3F00524D870}"/>
              </a:ext>
            </a:extLst>
          </p:cNvPr>
          <p:cNvSpPr>
            <a:spLocks noGrp="1"/>
          </p:cNvSpPr>
          <p:nvPr>
            <p:ph idx="1"/>
          </p:nvPr>
        </p:nvSpPr>
        <p:spPr>
          <a:xfrm>
            <a:off x="645130" y="1304925"/>
            <a:ext cx="10470545" cy="4943475"/>
          </a:xfrm>
        </p:spPr>
        <p:txBody>
          <a:bodyPr>
            <a:normAutofit/>
          </a:bodyPr>
          <a:lstStyle/>
          <a:p>
            <a:r>
              <a:rPr lang="en-IN" sz="1600" dirty="0">
                <a:solidFill>
                  <a:schemeClr val="tx1">
                    <a:lumMod val="95000"/>
                  </a:schemeClr>
                </a:solidFill>
                <a:effectLst/>
                <a:ea typeface="Times New Roman" panose="02020603050405020304" pitchFamily="18" charset="0"/>
              </a:rPr>
              <a:t>Bengali Sign  Language  (BSL) recognition  research came into  focus  in  the  last decade;  different  methods  have  been proposed  to implement  B</a:t>
            </a:r>
            <a:r>
              <a:rPr lang="en-IN" sz="1600" spc="-55" dirty="0">
                <a:solidFill>
                  <a:schemeClr val="tx1">
                    <a:lumMod val="95000"/>
                  </a:schemeClr>
                </a:solidFill>
                <a:effectLst/>
                <a:ea typeface="Times New Roman" panose="02020603050405020304" pitchFamily="18" charset="0"/>
              </a:rPr>
              <a:t>en</a:t>
            </a:r>
            <a:r>
              <a:rPr lang="en-IN" sz="1600" dirty="0">
                <a:solidFill>
                  <a:schemeClr val="tx1">
                    <a:lumMod val="95000"/>
                  </a:schemeClr>
                </a:solidFill>
                <a:effectLst/>
                <a:ea typeface="Times New Roman" panose="02020603050405020304" pitchFamily="18" charset="0"/>
              </a:rPr>
              <a:t>gali  Sign  Language Recognition system.</a:t>
            </a:r>
          </a:p>
          <a:p>
            <a:r>
              <a:rPr lang="en-US" sz="1600" dirty="0">
                <a:effectLst/>
                <a:ea typeface="Calibri" panose="020F0502020204030204" pitchFamily="34" charset="0"/>
              </a:rPr>
              <a:t>The Bengali Language has 51 letters ,which can be represented by 36 signs by grouping similar sounding alphabets into one single sign. The hand Sign of all the grouping are shown in Fig</a:t>
            </a:r>
          </a:p>
          <a:p>
            <a:r>
              <a:rPr lang="en-IN" sz="1600" dirty="0">
                <a:solidFill>
                  <a:schemeClr val="tx1">
                    <a:lumMod val="95000"/>
                  </a:schemeClr>
                </a:solidFill>
              </a:rPr>
              <a:t>We will be using </a:t>
            </a:r>
            <a:r>
              <a:rPr lang="en-IN" sz="1600" dirty="0" err="1">
                <a:solidFill>
                  <a:schemeClr val="tx1">
                    <a:lumMod val="95000"/>
                  </a:schemeClr>
                </a:solidFill>
              </a:rPr>
              <a:t>Mediapipe</a:t>
            </a:r>
            <a:r>
              <a:rPr lang="en-IN" sz="1600" dirty="0">
                <a:solidFill>
                  <a:schemeClr val="tx1">
                    <a:lumMod val="95000"/>
                  </a:schemeClr>
                </a:solidFill>
              </a:rPr>
              <a:t> to extract all the key-points of the different hand gestures and store them in a dataset.</a:t>
            </a:r>
          </a:p>
          <a:p>
            <a:r>
              <a:rPr lang="en-IN" sz="1600" dirty="0">
                <a:solidFill>
                  <a:schemeClr val="tx1">
                    <a:lumMod val="95000"/>
                  </a:schemeClr>
                </a:solidFill>
              </a:rPr>
              <a:t>The Model Created using this Dataset helps in recognizing the Sign Language in real time.</a:t>
            </a:r>
          </a:p>
        </p:txBody>
      </p:sp>
      <p:pic>
        <p:nvPicPr>
          <p:cNvPr id="4" name="Picture 3">
            <a:extLst>
              <a:ext uri="{FF2B5EF4-FFF2-40B4-BE49-F238E27FC236}">
                <a16:creationId xmlns:a16="http://schemas.microsoft.com/office/drawing/2014/main" id="{FB43938D-A029-4CD1-8337-CF0124898A34}"/>
              </a:ext>
            </a:extLst>
          </p:cNvPr>
          <p:cNvPicPr>
            <a:picLocks noChangeAspect="1"/>
          </p:cNvPicPr>
          <p:nvPr/>
        </p:nvPicPr>
        <p:blipFill>
          <a:blip r:embed="rId2"/>
          <a:stretch>
            <a:fillRect/>
          </a:stretch>
        </p:blipFill>
        <p:spPr>
          <a:xfrm>
            <a:off x="1365304" y="3643313"/>
            <a:ext cx="8685530" cy="2892425"/>
          </a:xfrm>
          <a:prstGeom prst="rect">
            <a:avLst/>
          </a:prstGeom>
        </p:spPr>
      </p:pic>
    </p:spTree>
    <p:extLst>
      <p:ext uri="{BB962C8B-B14F-4D97-AF65-F5344CB8AC3E}">
        <p14:creationId xmlns:p14="http://schemas.microsoft.com/office/powerpoint/2010/main" val="413469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7752-BC4C-45E9-A0B6-10453ADD6BF8}"/>
              </a:ext>
            </a:extLst>
          </p:cNvPr>
          <p:cNvSpPr>
            <a:spLocks noGrp="1"/>
          </p:cNvSpPr>
          <p:nvPr>
            <p:ph type="title"/>
          </p:nvPr>
        </p:nvSpPr>
        <p:spPr>
          <a:xfrm>
            <a:off x="677334" y="1038225"/>
            <a:ext cx="8596668" cy="1320800"/>
          </a:xfrm>
        </p:spPr>
        <p:txBody>
          <a:bodyPr/>
          <a:lstStyle/>
          <a:p>
            <a:r>
              <a:rPr lang="en-US" dirty="0"/>
              <a:t>DATABASE DESCRIPTION</a:t>
            </a:r>
            <a:endParaRPr lang="en-IN" dirty="0"/>
          </a:p>
        </p:txBody>
      </p:sp>
      <p:sp>
        <p:nvSpPr>
          <p:cNvPr id="3" name="Content Placeholder 2">
            <a:extLst>
              <a:ext uri="{FF2B5EF4-FFF2-40B4-BE49-F238E27FC236}">
                <a16:creationId xmlns:a16="http://schemas.microsoft.com/office/drawing/2014/main" id="{4B65418A-B527-46FF-87FC-416735D9613E}"/>
              </a:ext>
            </a:extLst>
          </p:cNvPr>
          <p:cNvSpPr>
            <a:spLocks noGrp="1"/>
          </p:cNvSpPr>
          <p:nvPr>
            <p:ph idx="1"/>
          </p:nvPr>
        </p:nvSpPr>
        <p:spPr>
          <a:xfrm>
            <a:off x="677334" y="2085975"/>
            <a:ext cx="10238316" cy="3955388"/>
          </a:xfrm>
        </p:spPr>
        <p:txBody>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The Database is the collection of all the hand Landmarks of the </a:t>
            </a:r>
            <a:r>
              <a:rPr lang="en-US" sz="1800" dirty="0">
                <a:latin typeface="Verdana" panose="020B0604030504040204" pitchFamily="34" charset="0"/>
                <a:ea typeface="Calibri" panose="020F0502020204030204" pitchFamily="34" charset="0"/>
                <a:cs typeface="Times New Roman" panose="02020603050405020304" pitchFamily="18" charset="0"/>
              </a:rPr>
              <a:t>sign </a:t>
            </a:r>
            <a:r>
              <a:rPr lang="en-US" sz="1800" dirty="0">
                <a:effectLst/>
                <a:latin typeface="Verdana" panose="020B0604030504040204" pitchFamily="34" charset="0"/>
                <a:ea typeface="Calibri" panose="020F0502020204030204" pitchFamily="34" charset="0"/>
                <a:cs typeface="Times New Roman" panose="02020603050405020304" pitchFamily="18" charset="0"/>
              </a:rPr>
              <a:t>language of all the 36 Bengali letters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Each Letters has 40 v</a:t>
            </a:r>
            <a:r>
              <a:rPr lang="en-IN" sz="1800" dirty="0">
                <a:latin typeface="Calibri" panose="020F0502020204030204" pitchFamily="34" charset="0"/>
                <a:ea typeface="Calibri" panose="020F0502020204030204" pitchFamily="34" charset="0"/>
                <a:cs typeface="Times New Roman" panose="02020603050405020304" pitchFamily="18" charset="0"/>
              </a:rPr>
              <a:t>ideo clips each and each Video clips is a total of 50 frames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a total of 42 landmarks for both hands (each hands containing 21 landmarks) </a:t>
            </a:r>
          </a:p>
          <a:p>
            <a:r>
              <a:rPr lang="en-IN" sz="1800" dirty="0">
                <a:latin typeface="Calibri" panose="020F0502020204030204" pitchFamily="34" charset="0"/>
                <a:ea typeface="Calibri" panose="020F0502020204030204" pitchFamily="34" charset="0"/>
                <a:cs typeface="Times New Roman" panose="02020603050405020304" pitchFamily="18" charset="0"/>
              </a:rPr>
              <a:t>Each landmarks have X,Y and Z </a:t>
            </a:r>
            <a:r>
              <a:rPr lang="en-IN" sz="1800" dirty="0" err="1">
                <a:latin typeface="Calibri" panose="020F0502020204030204" pitchFamily="34" charset="0"/>
                <a:ea typeface="Calibri" panose="020F0502020204030204" pitchFamily="34" charset="0"/>
                <a:cs typeface="Times New Roman" panose="02020603050405020304" pitchFamily="18" charset="0"/>
              </a:rPr>
              <a:t>yalues</a:t>
            </a:r>
            <a:r>
              <a:rPr lang="en-IN" sz="1800" dirty="0">
                <a:latin typeface="Calibri" panose="020F0502020204030204" pitchFamily="34" charset="0"/>
                <a:ea typeface="Calibri" panose="020F0502020204030204" pitchFamily="34" charset="0"/>
                <a:cs typeface="Times New Roman" panose="02020603050405020304" pitchFamily="18" charset="0"/>
              </a:rPr>
              <a:t> , which determines the position of the particular landmark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BCB22A0-4D92-460B-871C-B8E712AE15DE}"/>
              </a:ext>
            </a:extLst>
          </p:cNvPr>
          <p:cNvPicPr>
            <a:picLocks noChangeAspect="1"/>
          </p:cNvPicPr>
          <p:nvPr/>
        </p:nvPicPr>
        <p:blipFill>
          <a:blip r:embed="rId2"/>
          <a:stretch>
            <a:fillRect/>
          </a:stretch>
        </p:blipFill>
        <p:spPr>
          <a:xfrm>
            <a:off x="1276350" y="3905793"/>
            <a:ext cx="8596668" cy="2876324"/>
          </a:xfrm>
          <a:prstGeom prst="rect">
            <a:avLst/>
          </a:prstGeom>
        </p:spPr>
      </p:pic>
    </p:spTree>
    <p:extLst>
      <p:ext uri="{BB962C8B-B14F-4D97-AF65-F5344CB8AC3E}">
        <p14:creationId xmlns:p14="http://schemas.microsoft.com/office/powerpoint/2010/main" val="841358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2073</TotalTime>
  <Words>1362</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Abadi</vt:lpstr>
      <vt:lpstr>Arial</vt:lpstr>
      <vt:lpstr>Calibri</vt:lpstr>
      <vt:lpstr>Century Gothic</vt:lpstr>
      <vt:lpstr>Courier New</vt:lpstr>
      <vt:lpstr>ff1</vt:lpstr>
      <vt:lpstr>ff8</vt:lpstr>
      <vt:lpstr>Times New Roman</vt:lpstr>
      <vt:lpstr>Verdana</vt:lpstr>
      <vt:lpstr>Wingdings</vt:lpstr>
      <vt:lpstr>Wingdings 3</vt:lpstr>
      <vt:lpstr>Ion</vt:lpstr>
      <vt:lpstr>Bengali Sign Language</vt:lpstr>
      <vt:lpstr>Context</vt:lpstr>
      <vt:lpstr>Sign Language Recognition</vt:lpstr>
      <vt:lpstr>SignAloud Smart Gloves Turns Sign Language Into Speech</vt:lpstr>
      <vt:lpstr>MediaPipe</vt:lpstr>
      <vt:lpstr>PowerPoint Presentation</vt:lpstr>
      <vt:lpstr>MediaPipe Hand</vt:lpstr>
      <vt:lpstr>Bengali Sign Language Recognition</vt:lpstr>
      <vt:lpstr>DATABASE DESCRIPTION</vt:lpstr>
      <vt:lpstr>PowerPoint Presentation</vt:lpstr>
      <vt:lpstr>MODEL </vt:lpstr>
      <vt:lpstr>Fig: Epoce categogical accuracy</vt:lpstr>
      <vt:lpstr>Conclusion</vt:lpstr>
      <vt:lpstr>REFERNCE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SIGN LANGUAGE</dc:title>
  <dc:creator>deyanami99@gmail.com</dc:creator>
  <cp:lastModifiedBy>deyanami99@gmail.com</cp:lastModifiedBy>
  <cp:revision>10</cp:revision>
  <dcterms:created xsi:type="dcterms:W3CDTF">2021-11-27T15:31:57Z</dcterms:created>
  <dcterms:modified xsi:type="dcterms:W3CDTF">2022-05-06T08:40:48Z</dcterms:modified>
</cp:coreProperties>
</file>